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Cormorant Garamond Medium" charset="1" panose="00000600000000000000"/>
      <p:regular r:id="rId16"/>
    </p:embeddedFont>
    <p:embeddedFont>
      <p:font typeface="Cormorant Garamond Medium Bold" charset="1" panose="00000700000000000000"/>
      <p:regular r:id="rId17"/>
    </p:embeddedFont>
    <p:embeddedFont>
      <p:font typeface="Cormorant Garamond Medium Italics" charset="1" panose="00000600000000000000"/>
      <p:regular r:id="rId18"/>
    </p:embeddedFont>
    <p:embeddedFont>
      <p:font typeface="Cormorant Garamond Medium Bold Italics" charset="1" panose="00000700000000000000"/>
      <p:regular r:id="rId19"/>
    </p:embeddedFont>
    <p:embeddedFont>
      <p:font typeface="Cormorant Garamond Light" charset="1" panose="00000400000000000000"/>
      <p:regular r:id="rId20"/>
    </p:embeddedFont>
    <p:embeddedFont>
      <p:font typeface="Cormorant Garamond Light Bold" charset="1" panose="00000500000000000000"/>
      <p:regular r:id="rId21"/>
    </p:embeddedFont>
    <p:embeddedFont>
      <p:font typeface="Cormorant Garamond Light Italics" charset="1" panose="00000400000000000000"/>
      <p:regular r:id="rId22"/>
    </p:embeddedFont>
    <p:embeddedFont>
      <p:font typeface="Cormorant Garamond Light Bold Italic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54" Target="slides/slide31.xml" Type="http://schemas.openxmlformats.org/officeDocument/2006/relationships/slide"/><Relationship Id="rId55" Target="slides/slide32.xml" Type="http://schemas.openxmlformats.org/officeDocument/2006/relationships/slide"/><Relationship Id="rId56" Target="slides/slide33.xml" Type="http://schemas.openxmlformats.org/officeDocument/2006/relationships/slide"/><Relationship Id="rId57" Target="slides/slide34.xml" Type="http://schemas.openxmlformats.org/officeDocument/2006/relationships/slide"/><Relationship Id="rId58" Target="slides/slide35.xml" Type="http://schemas.openxmlformats.org/officeDocument/2006/relationships/slide"/><Relationship Id="rId59" Target="slides/slide36.xml" Type="http://schemas.openxmlformats.org/officeDocument/2006/relationships/slide"/><Relationship Id="rId6" Target="fonts/font6.fntdata" Type="http://schemas.openxmlformats.org/officeDocument/2006/relationships/font"/><Relationship Id="rId60" Target="slides/slide37.xml" Type="http://schemas.openxmlformats.org/officeDocument/2006/relationships/slide"/><Relationship Id="rId61" Target="slides/slide38.xml" Type="http://schemas.openxmlformats.org/officeDocument/2006/relationships/slide"/><Relationship Id="rId62" Target="slides/slide39.xml" Type="http://schemas.openxmlformats.org/officeDocument/2006/relationships/slide"/><Relationship Id="rId63" Target="slides/slide40.xml" Type="http://schemas.openxmlformats.org/officeDocument/2006/relationships/slide"/><Relationship Id="rId64" Target="slides/slide4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1DD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92812" y="102175"/>
            <a:ext cx="8562117" cy="250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42"/>
              </a:lnSpc>
            </a:pPr>
            <a:r>
              <a:rPr lang="en-US" sz="4744">
                <a:solidFill>
                  <a:srgbClr val="3D2E12"/>
                </a:solidFill>
                <a:latin typeface="Cormorant Garamond Light"/>
              </a:rPr>
              <a:t>     Banking Management System</a:t>
            </a:r>
          </a:p>
          <a:p>
            <a:pPr algn="ctr">
              <a:lnSpc>
                <a:spcPts val="6642"/>
              </a:lnSpc>
            </a:pPr>
            <a:r>
              <a:rPr lang="en-US" sz="4744">
                <a:solidFill>
                  <a:srgbClr val="3D2E12"/>
                </a:solidFill>
                <a:latin typeface="Cormorant Garamond Light"/>
              </a:rPr>
              <a:t>Group id - 24</a:t>
            </a:r>
          </a:p>
          <a:p>
            <a:pPr algn="ctr" marL="0" indent="0" lvl="0">
              <a:lnSpc>
                <a:spcPts val="6642"/>
              </a:lnSpc>
              <a:spcBef>
                <a:spcPct val="0"/>
              </a:spcBef>
            </a:pPr>
            <a:r>
              <a:rPr lang="en-US" sz="4744">
                <a:solidFill>
                  <a:srgbClr val="3D2E12"/>
                </a:solidFill>
                <a:latin typeface="Cormorant Garamond Light"/>
              </a:rPr>
              <a:t>TA:Jigar (202111011)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25986" y="1812350"/>
            <a:ext cx="15015324" cy="1008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1"/>
              </a:lnSpc>
            </a:pPr>
          </a:p>
          <a:p>
            <a:pPr>
              <a:lnSpc>
                <a:spcPts val="3981"/>
              </a:lnSpc>
            </a:pPr>
          </a:p>
          <a:p>
            <a:pPr>
              <a:lnSpc>
                <a:spcPts val="3981"/>
              </a:lnSpc>
            </a:pPr>
            <a:r>
              <a:rPr lang="en-US" sz="2843">
                <a:solidFill>
                  <a:srgbClr val="3D2E12"/>
                </a:solidFill>
                <a:latin typeface="Cormorant Garamond Light Bold"/>
              </a:rPr>
              <a:t>Name-Darshi Desai</a:t>
            </a:r>
          </a:p>
          <a:p>
            <a:pPr>
              <a:lnSpc>
                <a:spcPts val="3981"/>
              </a:lnSpc>
            </a:pPr>
            <a:r>
              <a:rPr lang="en-US" sz="2843">
                <a:solidFill>
                  <a:srgbClr val="3D2E12"/>
                </a:solidFill>
                <a:latin typeface="Cormorant Garamond Light Bold"/>
              </a:rPr>
              <a:t>Student id-202112113</a:t>
            </a:r>
          </a:p>
          <a:p>
            <a:pPr>
              <a:lnSpc>
                <a:spcPts val="3981"/>
              </a:lnSpc>
            </a:pPr>
          </a:p>
          <a:p>
            <a:pPr>
              <a:lnSpc>
                <a:spcPts val="3981"/>
              </a:lnSpc>
            </a:pPr>
            <a:r>
              <a:rPr lang="en-US" sz="2843">
                <a:solidFill>
                  <a:srgbClr val="3D2E12"/>
                </a:solidFill>
                <a:latin typeface="Cormorant Garamond Light Bold"/>
              </a:rPr>
              <a:t>Name-Nisha Shah</a:t>
            </a:r>
          </a:p>
          <a:p>
            <a:pPr>
              <a:lnSpc>
                <a:spcPts val="3981"/>
              </a:lnSpc>
            </a:pPr>
            <a:r>
              <a:rPr lang="en-US" sz="2843">
                <a:solidFill>
                  <a:srgbClr val="3D2E12"/>
                </a:solidFill>
                <a:latin typeface="Cormorant Garamond Light Bold"/>
              </a:rPr>
              <a:t>Student id-202112125</a:t>
            </a:r>
          </a:p>
          <a:p>
            <a:pPr>
              <a:lnSpc>
                <a:spcPts val="3981"/>
              </a:lnSpc>
            </a:pPr>
          </a:p>
          <a:p>
            <a:pPr>
              <a:lnSpc>
                <a:spcPts val="3981"/>
              </a:lnSpc>
            </a:pPr>
            <a:r>
              <a:rPr lang="en-US" sz="2843">
                <a:solidFill>
                  <a:srgbClr val="3D2E12"/>
                </a:solidFill>
                <a:latin typeface="Cormorant Garamond Light Bold"/>
              </a:rPr>
              <a:t>Name-Jeemi Thakkar</a:t>
            </a:r>
          </a:p>
          <a:p>
            <a:pPr>
              <a:lnSpc>
                <a:spcPts val="3981"/>
              </a:lnSpc>
            </a:pPr>
            <a:r>
              <a:rPr lang="en-US" sz="2843">
                <a:solidFill>
                  <a:srgbClr val="3D2E12"/>
                </a:solidFill>
                <a:latin typeface="Cormorant Garamond Light Bold"/>
              </a:rPr>
              <a:t>Student id-202112042</a:t>
            </a:r>
          </a:p>
          <a:p>
            <a:pPr>
              <a:lnSpc>
                <a:spcPts val="3981"/>
              </a:lnSpc>
            </a:pPr>
          </a:p>
          <a:p>
            <a:pPr>
              <a:lnSpc>
                <a:spcPts val="3981"/>
              </a:lnSpc>
            </a:pPr>
            <a:r>
              <a:rPr lang="en-US" sz="2843">
                <a:solidFill>
                  <a:srgbClr val="3D2E12"/>
                </a:solidFill>
                <a:latin typeface="Cormorant Garamond Light Bold"/>
              </a:rPr>
              <a:t>Name-Devam Panchasara</a:t>
            </a:r>
          </a:p>
          <a:p>
            <a:pPr>
              <a:lnSpc>
                <a:spcPts val="3981"/>
              </a:lnSpc>
            </a:pPr>
            <a:r>
              <a:rPr lang="en-US" sz="2843">
                <a:solidFill>
                  <a:srgbClr val="3D2E12"/>
                </a:solidFill>
                <a:latin typeface="Cormorant Garamond Light Bold"/>
              </a:rPr>
              <a:t>Student id-202112092</a:t>
            </a:r>
          </a:p>
          <a:p>
            <a:pPr>
              <a:lnSpc>
                <a:spcPts val="3981"/>
              </a:lnSpc>
            </a:pPr>
          </a:p>
          <a:p>
            <a:pPr>
              <a:lnSpc>
                <a:spcPts val="3981"/>
              </a:lnSpc>
            </a:pPr>
            <a:r>
              <a:rPr lang="en-US" sz="2843">
                <a:solidFill>
                  <a:srgbClr val="3D2E12"/>
                </a:solidFill>
                <a:latin typeface="Cormorant Garamond Light Bold"/>
              </a:rPr>
              <a:t>Name-Sanjana Shah</a:t>
            </a:r>
          </a:p>
          <a:p>
            <a:pPr>
              <a:lnSpc>
                <a:spcPts val="3981"/>
              </a:lnSpc>
            </a:pPr>
            <a:r>
              <a:rPr lang="en-US" sz="2843">
                <a:solidFill>
                  <a:srgbClr val="3D2E12"/>
                </a:solidFill>
                <a:latin typeface="Cormorant Garamond Light Bold"/>
              </a:rPr>
              <a:t>Student id-202112033</a:t>
            </a:r>
          </a:p>
          <a:p>
            <a:pPr>
              <a:lnSpc>
                <a:spcPts val="3981"/>
              </a:lnSpc>
            </a:pPr>
          </a:p>
          <a:p>
            <a:pPr>
              <a:lnSpc>
                <a:spcPts val="3981"/>
              </a:lnSpc>
            </a:pPr>
          </a:p>
          <a:p>
            <a:pPr>
              <a:lnSpc>
                <a:spcPts val="3981"/>
              </a:lnSpc>
            </a:pPr>
          </a:p>
          <a:p>
            <a:pPr algn="l" marL="0" indent="0" lvl="0">
              <a:lnSpc>
                <a:spcPts val="39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93780" y="368961"/>
            <a:ext cx="17563764" cy="872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3"/>
              </a:lnSpc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 Constraints : </a:t>
            </a:r>
          </a:p>
          <a:p>
            <a:pPr marL="589587" indent="-294793" lvl="1">
              <a:lnSpc>
                <a:spcPts val="3823"/>
              </a:lnSpc>
              <a:buFont typeface="Arial"/>
              <a:buChar char="•"/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 Primary Key : customer_id </a:t>
            </a:r>
          </a:p>
          <a:p>
            <a:pPr marL="589587" indent="-294793" lvl="1">
              <a:lnSpc>
                <a:spcPts val="3823"/>
              </a:lnSpc>
              <a:buFont typeface="Arial"/>
              <a:buChar char="•"/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 Foreign Key : none </a:t>
            </a:r>
          </a:p>
          <a:p>
            <a:pPr marL="589587" indent="-294793" lvl="1">
              <a:lnSpc>
                <a:spcPts val="3823"/>
              </a:lnSpc>
              <a:buFont typeface="Arial"/>
              <a:buChar char="•"/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 Referential : loan, cards, account_details </a:t>
            </a:r>
          </a:p>
          <a:p>
            <a:pPr marL="589587" indent="-294793" lvl="1">
              <a:lnSpc>
                <a:spcPts val="3823"/>
              </a:lnSpc>
              <a:buFont typeface="Arial"/>
              <a:buChar char="•"/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 Domains : </a:t>
            </a:r>
          </a:p>
          <a:p>
            <a:pPr>
              <a:lnSpc>
                <a:spcPts val="3823"/>
              </a:lnSpc>
            </a:pPr>
          </a:p>
          <a:p>
            <a:pPr>
              <a:lnSpc>
                <a:spcPts val="3823"/>
              </a:lnSpc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CUSTOMER_ID INTEGER PRIMARY KEY, </a:t>
            </a:r>
          </a:p>
          <a:p>
            <a:pPr>
              <a:lnSpc>
                <a:spcPts val="3823"/>
              </a:lnSpc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ACCOUNT_NO BIGINT NOT NULL UNIQUE, </a:t>
            </a:r>
          </a:p>
          <a:p>
            <a:pPr>
              <a:lnSpc>
                <a:spcPts val="3823"/>
              </a:lnSpc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CUSTOMER_FIRSTNAME VARCHAR(255) NOT NULL, </a:t>
            </a:r>
          </a:p>
          <a:p>
            <a:pPr>
              <a:lnSpc>
                <a:spcPts val="3823"/>
              </a:lnSpc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CUSTOMER_MIDDLENAME VARCHAR(255) NOT NULL, </a:t>
            </a:r>
          </a:p>
          <a:p>
            <a:pPr>
              <a:lnSpc>
                <a:spcPts val="3823"/>
              </a:lnSpc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CUSTOMER_LASTNAME VARCHAR(255) NOT NULL, </a:t>
            </a:r>
          </a:p>
          <a:p>
            <a:pPr>
              <a:lnSpc>
                <a:spcPts val="3823"/>
              </a:lnSpc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EMAIL VARCHAR(255) NOT NULL CHECK (EMAIL LIKE '%@%.%' AND EMAIL NOT LIKE '@%' AND EMAIL NOT LIKE '%@%@%'), </a:t>
            </a:r>
          </a:p>
          <a:p>
            <a:pPr>
              <a:lnSpc>
                <a:spcPts val="3823"/>
              </a:lnSpc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PHONE_NO BIGINT NOT NULL</a:t>
            </a:r>
          </a:p>
          <a:p>
            <a:pPr>
              <a:lnSpc>
                <a:spcPts val="3823"/>
              </a:lnSpc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 </a:t>
            </a:r>
          </a:p>
          <a:p>
            <a:pPr marL="589587" indent="-294793" lvl="1">
              <a:lnSpc>
                <a:spcPts val="3823"/>
              </a:lnSpc>
              <a:buFont typeface="Arial"/>
              <a:buChar char="•"/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 Candidate Key : customer_id, account_no </a:t>
            </a:r>
          </a:p>
          <a:p>
            <a:pPr marL="589587" indent="-294793" lvl="1">
              <a:lnSpc>
                <a:spcPts val="3823"/>
              </a:lnSpc>
              <a:buFont typeface="Arial"/>
              <a:buChar char="•"/>
            </a:pPr>
            <a:r>
              <a:rPr lang="en-US" sz="2730">
                <a:solidFill>
                  <a:srgbClr val="3D2E12"/>
                </a:solidFill>
                <a:latin typeface="Open Sans"/>
              </a:rPr>
              <a:t> Here, as we have customer_id and account_no as candidate keys which defines all the attributes, so our relation is in BCNF Form.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12925" y="821943"/>
            <a:ext cx="17262149" cy="693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256">
                <a:solidFill>
                  <a:srgbClr val="3D2E12"/>
                </a:solidFill>
                <a:latin typeface="Open Sans"/>
              </a:rPr>
              <a:t>4. Table Name : Cards (card_id, card_number, card_type, card_amount, card_CVV, card_expiry_date, customer_id) </a:t>
            </a:r>
          </a:p>
          <a:p>
            <a:pPr>
              <a:lnSpc>
                <a:spcPts val="4559"/>
              </a:lnSpc>
            </a:pPr>
          </a:p>
          <a:p>
            <a:pPr marL="703075" indent="-351538" lvl="1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D2E12"/>
                </a:solidFill>
                <a:latin typeface="Open Sans"/>
              </a:rPr>
              <a:t> Primary Key : card_id </a:t>
            </a:r>
          </a:p>
          <a:p>
            <a:pPr>
              <a:lnSpc>
                <a:spcPts val="4559"/>
              </a:lnSpc>
            </a:pPr>
          </a:p>
          <a:p>
            <a:pPr marL="703075" indent="-351538" lvl="1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3D2E12"/>
                </a:solidFill>
                <a:latin typeface="Open Sans"/>
              </a:rPr>
              <a:t>Functional Dependencies :</a:t>
            </a:r>
          </a:p>
          <a:p>
            <a:pPr>
              <a:lnSpc>
                <a:spcPts val="4559"/>
              </a:lnSpc>
            </a:pP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3D2E12"/>
                </a:solidFill>
                <a:latin typeface="Open Sans"/>
              </a:rPr>
              <a:t>         card_id -&gt;card_number 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3D2E12"/>
                </a:solidFill>
                <a:latin typeface="Open Sans"/>
              </a:rPr>
              <a:t>         card_id -&gt;card_type 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3D2E12"/>
                </a:solidFill>
                <a:latin typeface="Open Sans"/>
              </a:rPr>
              <a:t>         card_id -&gt;card_amount 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3D2E12"/>
                </a:solidFill>
                <a:latin typeface="Open Sans"/>
              </a:rPr>
              <a:t>         card_id -&gt;card_CVV </a:t>
            </a:r>
          </a:p>
          <a:p>
            <a:pPr>
              <a:lnSpc>
                <a:spcPts val="4559"/>
              </a:lnSpc>
            </a:pPr>
            <a:r>
              <a:rPr lang="en-US" sz="3256">
                <a:solidFill>
                  <a:srgbClr val="3D2E12"/>
                </a:solidFill>
                <a:latin typeface="Open Sans"/>
              </a:rPr>
              <a:t>         card_id -&gt; card_expiry_date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71918" y="386317"/>
            <a:ext cx="17396432" cy="956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Constraints : </a:t>
            </a:r>
          </a:p>
          <a:p>
            <a:pPr marL="612865" indent="-306433" lvl="1">
              <a:lnSpc>
                <a:spcPts val="3974"/>
              </a:lnSpc>
              <a:buFont typeface="Arial"/>
              <a:buChar char="•"/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 Primary Key : card_id </a:t>
            </a:r>
          </a:p>
          <a:p>
            <a:pPr marL="612865" indent="-306433" lvl="1">
              <a:lnSpc>
                <a:spcPts val="3974"/>
              </a:lnSpc>
              <a:buFont typeface="Arial"/>
              <a:buChar char="•"/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 Foreign Key : customer_id </a:t>
            </a:r>
          </a:p>
          <a:p>
            <a:pPr marL="612865" indent="-306433" lvl="1">
              <a:lnSpc>
                <a:spcPts val="3974"/>
              </a:lnSpc>
              <a:buFont typeface="Arial"/>
              <a:buChar char="•"/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 Referential : none </a:t>
            </a:r>
          </a:p>
          <a:p>
            <a:pPr marL="612865" indent="-306433" lvl="1">
              <a:lnSpc>
                <a:spcPts val="3974"/>
              </a:lnSpc>
              <a:buFont typeface="Arial"/>
              <a:buChar char="•"/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 Domains : </a:t>
            </a:r>
          </a:p>
          <a:p>
            <a:pPr>
              <a:lnSpc>
                <a:spcPts val="3974"/>
              </a:lnSpc>
            </a:pPr>
          </a:p>
          <a:p>
            <a:pPr>
              <a:lnSpc>
                <a:spcPts val="3974"/>
              </a:lnSpc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CARD_ID INTEGER PRIMARY KEY, </a:t>
            </a:r>
          </a:p>
          <a:p>
            <a:pPr>
              <a:lnSpc>
                <a:spcPts val="3974"/>
              </a:lnSpc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CARD_TYPE VARCHAR(255) NOT NULL,</a:t>
            </a:r>
          </a:p>
          <a:p>
            <a:pPr>
              <a:lnSpc>
                <a:spcPts val="3974"/>
              </a:lnSpc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 CARD_AMOUNT FLOAT, </a:t>
            </a:r>
          </a:p>
          <a:p>
            <a:pPr>
              <a:lnSpc>
                <a:spcPts val="3974"/>
              </a:lnSpc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CARD_NUMBER BIGINT NOT NULL, </a:t>
            </a:r>
          </a:p>
          <a:p>
            <a:pPr>
              <a:lnSpc>
                <a:spcPts val="3974"/>
              </a:lnSpc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CARD_CVV INTEGER NOT NULL, </a:t>
            </a:r>
          </a:p>
          <a:p>
            <a:pPr>
              <a:lnSpc>
                <a:spcPts val="3974"/>
              </a:lnSpc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CARD_EXPIRYDATE DATE NOT NULL, </a:t>
            </a:r>
          </a:p>
          <a:p>
            <a:pPr>
              <a:lnSpc>
                <a:spcPts val="3974"/>
              </a:lnSpc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CUSTOMER_ID INTEGER, </a:t>
            </a:r>
          </a:p>
          <a:p>
            <a:pPr>
              <a:lnSpc>
                <a:spcPts val="3974"/>
              </a:lnSpc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FOREIGN KEY (CUSTOMER_ID) REFERENCES CUSTOMER(CUSTOMER_ID) ON DELETE SET DEFAULT ON UPDATE CASCADE</a:t>
            </a:r>
          </a:p>
          <a:p>
            <a:pPr>
              <a:lnSpc>
                <a:spcPts val="3974"/>
              </a:lnSpc>
            </a:pPr>
          </a:p>
          <a:p>
            <a:pPr marL="612865" indent="-306433" lvl="1">
              <a:lnSpc>
                <a:spcPts val="3974"/>
              </a:lnSpc>
              <a:buFont typeface="Arial"/>
              <a:buChar char="•"/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 Candidate Key : card_id </a:t>
            </a:r>
          </a:p>
          <a:p>
            <a:pPr marL="612865" indent="-306433" lvl="1">
              <a:lnSpc>
                <a:spcPts val="3974"/>
              </a:lnSpc>
              <a:buFont typeface="Arial"/>
              <a:buChar char="•"/>
            </a:pPr>
            <a:r>
              <a:rPr lang="en-US" sz="2838">
                <a:solidFill>
                  <a:srgbClr val="3D2E12"/>
                </a:solidFill>
                <a:latin typeface="Open Sans"/>
              </a:rPr>
              <a:t> Here, as we have card_id as candidate keys which defines all the attributes, so our relation is in BCNF Form.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49160" y="1274668"/>
            <a:ext cx="18138840" cy="6297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3"/>
              </a:lnSpc>
            </a:pPr>
            <a:r>
              <a:rPr lang="en-US" sz="2959">
                <a:solidFill>
                  <a:srgbClr val="3D2E12"/>
                </a:solidFill>
                <a:latin typeface="Open Sans"/>
              </a:rPr>
              <a:t>5. Table Name : Account_details (account_id, date_opened , aadhar_card_number, account _status, account _type, customer_id, branch_id)</a:t>
            </a:r>
          </a:p>
          <a:p>
            <a:pPr>
              <a:lnSpc>
                <a:spcPts val="4143"/>
              </a:lnSpc>
            </a:pPr>
          </a:p>
          <a:p>
            <a:pPr marL="639019" indent="-319510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3D2E12"/>
                </a:solidFill>
                <a:latin typeface="Open Sans"/>
              </a:rPr>
              <a:t> Primary Key : account_id </a:t>
            </a:r>
          </a:p>
          <a:p>
            <a:pPr>
              <a:lnSpc>
                <a:spcPts val="4143"/>
              </a:lnSpc>
            </a:pPr>
          </a:p>
          <a:p>
            <a:pPr marL="639019" indent="-319510" lvl="1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3D2E12"/>
                </a:solidFill>
                <a:latin typeface="Open Sans"/>
              </a:rPr>
              <a:t>Functional Dependencies :</a:t>
            </a:r>
          </a:p>
          <a:p>
            <a:pPr>
              <a:lnSpc>
                <a:spcPts val="4143"/>
              </a:lnSpc>
            </a:pPr>
          </a:p>
          <a:p>
            <a:pPr>
              <a:lnSpc>
                <a:spcPts val="4143"/>
              </a:lnSpc>
            </a:pPr>
            <a:r>
              <a:rPr lang="en-US" sz="2959">
                <a:solidFill>
                  <a:srgbClr val="3D2E12"/>
                </a:solidFill>
                <a:latin typeface="Open Sans"/>
              </a:rPr>
              <a:t>       account_id -&gt; date_opened </a:t>
            </a:r>
          </a:p>
          <a:p>
            <a:pPr>
              <a:lnSpc>
                <a:spcPts val="4143"/>
              </a:lnSpc>
            </a:pPr>
            <a:r>
              <a:rPr lang="en-US" sz="2959">
                <a:solidFill>
                  <a:srgbClr val="3D2E12"/>
                </a:solidFill>
                <a:latin typeface="Open Sans"/>
              </a:rPr>
              <a:t>       account_id -&gt; accout_status</a:t>
            </a:r>
          </a:p>
          <a:p>
            <a:pPr>
              <a:lnSpc>
                <a:spcPts val="4143"/>
              </a:lnSpc>
            </a:pPr>
            <a:r>
              <a:rPr lang="en-US" sz="2959">
                <a:solidFill>
                  <a:srgbClr val="3D2E12"/>
                </a:solidFill>
                <a:latin typeface="Open Sans"/>
              </a:rPr>
              <a:t>      account_id -&gt; aadhar_card_number</a:t>
            </a:r>
          </a:p>
          <a:p>
            <a:pPr>
              <a:lnSpc>
                <a:spcPts val="4143"/>
              </a:lnSpc>
            </a:pPr>
            <a:r>
              <a:rPr lang="en-US" sz="2959">
                <a:solidFill>
                  <a:srgbClr val="3D2E12"/>
                </a:solidFill>
                <a:latin typeface="Open Sans"/>
              </a:rPr>
              <a:t>      account_id -&gt; avl_balance </a:t>
            </a:r>
          </a:p>
          <a:p>
            <a:pPr>
              <a:lnSpc>
                <a:spcPts val="4143"/>
              </a:lnSpc>
            </a:pPr>
            <a:r>
              <a:rPr lang="en-US" sz="2959">
                <a:solidFill>
                  <a:srgbClr val="3D2E12"/>
                </a:solidFill>
                <a:latin typeface="Open Sans"/>
              </a:rPr>
              <a:t>      account_id -&gt; account_type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23241" y="640068"/>
            <a:ext cx="17841519" cy="797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9"/>
              </a:lnSpc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Constraints : </a:t>
            </a:r>
          </a:p>
          <a:p>
            <a:pPr marL="510412" indent="-255206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Primary Key : account_id </a:t>
            </a:r>
          </a:p>
          <a:p>
            <a:pPr marL="510412" indent="-255206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Foreign Key : customer_id, branch_id </a:t>
            </a:r>
          </a:p>
          <a:p>
            <a:pPr marL="510412" indent="-255206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Referential : loan, transaction </a:t>
            </a:r>
          </a:p>
          <a:p>
            <a:pPr marL="510412" indent="-255206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 Domains : </a:t>
            </a:r>
          </a:p>
          <a:p>
            <a:pPr>
              <a:lnSpc>
                <a:spcPts val="3309"/>
              </a:lnSpc>
            </a:pPr>
          </a:p>
          <a:p>
            <a:pPr>
              <a:lnSpc>
                <a:spcPts val="3309"/>
              </a:lnSpc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ACCOUNT_ID BIGINT PRIMARY KEY,</a:t>
            </a:r>
          </a:p>
          <a:p>
            <a:pPr>
              <a:lnSpc>
                <a:spcPts val="3309"/>
              </a:lnSpc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 DATE_OPENED DATE NOT NULL,</a:t>
            </a:r>
          </a:p>
          <a:p>
            <a:pPr>
              <a:lnSpc>
                <a:spcPts val="3309"/>
              </a:lnSpc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 ACCOUNT_STATUS VARCHAR(255) NOT NULL, </a:t>
            </a:r>
          </a:p>
          <a:p>
            <a:pPr>
              <a:lnSpc>
                <a:spcPts val="3309"/>
              </a:lnSpc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AADHAR_CARD_NUMBER BIGINT NOT NULL,</a:t>
            </a:r>
          </a:p>
          <a:p>
            <a:pPr>
              <a:lnSpc>
                <a:spcPts val="3309"/>
              </a:lnSpc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 AVL_BALANCE BIGINT DEFAULT 5000, </a:t>
            </a:r>
          </a:p>
          <a:p>
            <a:pPr>
              <a:lnSpc>
                <a:spcPts val="3309"/>
              </a:lnSpc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ACCOUNT_TYPE VARCHAR(255) NOT NULL, </a:t>
            </a:r>
          </a:p>
          <a:p>
            <a:pPr>
              <a:lnSpc>
                <a:spcPts val="3309"/>
              </a:lnSpc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CUSTOMER_ID INTEGER , FOREIGN KEY (CUSTOMER_ID) REFERENCES CUSTOMER(CUSTOMER_ID) ON DELETE SET DEFAULT ON UPDATE CASCADE,</a:t>
            </a:r>
          </a:p>
          <a:p>
            <a:pPr>
              <a:lnSpc>
                <a:spcPts val="3309"/>
              </a:lnSpc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 BRANCH_ID INTEGER , FOREIGN KEY (BRANCH_ID) REFERENCES BRANCH(BRANCH_ID) ON DELETE SET DEFAULT ON UPDATE CASCADE </a:t>
            </a:r>
          </a:p>
          <a:p>
            <a:pPr>
              <a:lnSpc>
                <a:spcPts val="3309"/>
              </a:lnSpc>
            </a:pPr>
          </a:p>
          <a:p>
            <a:pPr marL="510412" indent="-255206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 Candidate Key : account_id </a:t>
            </a:r>
          </a:p>
          <a:p>
            <a:pPr marL="510412" indent="-255206" lvl="1">
              <a:lnSpc>
                <a:spcPts val="3309"/>
              </a:lnSpc>
              <a:buFont typeface="Arial"/>
              <a:buChar char="•"/>
            </a:pPr>
            <a:r>
              <a:rPr lang="en-US" sz="2364">
                <a:solidFill>
                  <a:srgbClr val="3D2E12"/>
                </a:solidFill>
                <a:latin typeface="Open Sans"/>
              </a:rPr>
              <a:t>Here, as we have account_id as candidate keys which defines all the attributes, so our relation is in BCNF Form.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23241" y="621018"/>
            <a:ext cx="17626049" cy="730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9"/>
              </a:lnSpc>
            </a:pPr>
            <a:r>
              <a:rPr lang="en-US" sz="3435">
                <a:solidFill>
                  <a:srgbClr val="3D2E12"/>
                </a:solidFill>
                <a:latin typeface="Open Sans"/>
              </a:rPr>
              <a:t>6. Table Name : Transactions(transaction_id, transaction _type, transaction_amount, transaction_date, transaction_time, transaction_details, account_id) </a:t>
            </a:r>
          </a:p>
          <a:p>
            <a:pPr>
              <a:lnSpc>
                <a:spcPts val="4809"/>
              </a:lnSpc>
            </a:pPr>
          </a:p>
          <a:p>
            <a:pPr marL="741731" indent="-370866" lvl="1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3D2E12"/>
                </a:solidFill>
                <a:latin typeface="Open Sans"/>
              </a:rPr>
              <a:t> Primary Key : transaction_id </a:t>
            </a:r>
          </a:p>
          <a:p>
            <a:pPr>
              <a:lnSpc>
                <a:spcPts val="4809"/>
              </a:lnSpc>
            </a:pPr>
          </a:p>
          <a:p>
            <a:pPr marL="741731" indent="-370866" lvl="1">
              <a:lnSpc>
                <a:spcPts val="4809"/>
              </a:lnSpc>
              <a:buFont typeface="Arial"/>
              <a:buChar char="•"/>
            </a:pPr>
            <a:r>
              <a:rPr lang="en-US" sz="3435">
                <a:solidFill>
                  <a:srgbClr val="3D2E12"/>
                </a:solidFill>
                <a:latin typeface="Open Sans"/>
              </a:rPr>
              <a:t> Functional Dependencies :</a:t>
            </a:r>
          </a:p>
          <a:p>
            <a:pPr>
              <a:lnSpc>
                <a:spcPts val="4809"/>
              </a:lnSpc>
            </a:pPr>
          </a:p>
          <a:p>
            <a:pPr>
              <a:lnSpc>
                <a:spcPts val="4809"/>
              </a:lnSpc>
            </a:pPr>
            <a:r>
              <a:rPr lang="en-US" sz="3435">
                <a:solidFill>
                  <a:srgbClr val="3D2E12"/>
                </a:solidFill>
                <a:latin typeface="Open Sans"/>
              </a:rPr>
              <a:t>         transaction _id -&gt; account_id </a:t>
            </a:r>
          </a:p>
          <a:p>
            <a:pPr>
              <a:lnSpc>
                <a:spcPts val="4809"/>
              </a:lnSpc>
            </a:pPr>
            <a:r>
              <a:rPr lang="en-US" sz="3435">
                <a:solidFill>
                  <a:srgbClr val="3D2E12"/>
                </a:solidFill>
                <a:latin typeface="Open Sans"/>
              </a:rPr>
              <a:t>         transaction _id -&gt; transaction_type</a:t>
            </a:r>
          </a:p>
          <a:p>
            <a:pPr>
              <a:lnSpc>
                <a:spcPts val="4809"/>
              </a:lnSpc>
            </a:pPr>
            <a:r>
              <a:rPr lang="en-US" sz="3435">
                <a:solidFill>
                  <a:srgbClr val="3D2E12"/>
                </a:solidFill>
                <a:latin typeface="Open Sans"/>
              </a:rPr>
              <a:t>         transaction _id -&gt; transaction _amount </a:t>
            </a:r>
          </a:p>
          <a:p>
            <a:pPr>
              <a:lnSpc>
                <a:spcPts val="4809"/>
              </a:lnSpc>
            </a:pPr>
            <a:r>
              <a:rPr lang="en-US" sz="3435">
                <a:solidFill>
                  <a:srgbClr val="3D2E12"/>
                </a:solidFill>
                <a:latin typeface="Open Sans"/>
              </a:rPr>
              <a:t>         transaction _id -&gt; transaction _date </a:t>
            </a:r>
          </a:p>
          <a:p>
            <a:pPr>
              <a:lnSpc>
                <a:spcPts val="4809"/>
              </a:lnSpc>
            </a:pPr>
            <a:r>
              <a:rPr lang="en-US" sz="3435">
                <a:solidFill>
                  <a:srgbClr val="3D2E12"/>
                </a:solidFill>
                <a:latin typeface="Open Sans"/>
              </a:rPr>
              <a:t>         transaction _id -&gt; transaction _time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15765" y="270590"/>
            <a:ext cx="17856470" cy="94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8"/>
              </a:lnSpc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 Constraints : </a:t>
            </a:r>
          </a:p>
          <a:p>
            <a:pPr marL="571828" indent="-285914" lvl="1">
              <a:lnSpc>
                <a:spcPts val="3708"/>
              </a:lnSpc>
              <a:buFont typeface="Arial"/>
              <a:buChar char="•"/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 Primary Key : transaction_id </a:t>
            </a:r>
          </a:p>
          <a:p>
            <a:pPr marL="571828" indent="-285914" lvl="1">
              <a:lnSpc>
                <a:spcPts val="3708"/>
              </a:lnSpc>
              <a:buFont typeface="Arial"/>
              <a:buChar char="•"/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Foreign Key : account_id </a:t>
            </a:r>
          </a:p>
          <a:p>
            <a:pPr marL="571828" indent="-285914" lvl="1">
              <a:lnSpc>
                <a:spcPts val="3708"/>
              </a:lnSpc>
              <a:buFont typeface="Arial"/>
              <a:buChar char="•"/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 Referential : none </a:t>
            </a:r>
          </a:p>
          <a:p>
            <a:pPr marL="571828" indent="-285914" lvl="1">
              <a:lnSpc>
                <a:spcPts val="3708"/>
              </a:lnSpc>
              <a:buFont typeface="Arial"/>
              <a:buChar char="•"/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 Domains : </a:t>
            </a:r>
          </a:p>
          <a:p>
            <a:pPr>
              <a:lnSpc>
                <a:spcPts val="3708"/>
              </a:lnSpc>
            </a:pPr>
          </a:p>
          <a:p>
            <a:pPr>
              <a:lnSpc>
                <a:spcPts val="3708"/>
              </a:lnSpc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TRANSACTION_ID INTEGER PRIMARY KEY, </a:t>
            </a:r>
          </a:p>
          <a:p>
            <a:pPr>
              <a:lnSpc>
                <a:spcPts val="3708"/>
              </a:lnSpc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ACCOUNT_ID BIGINT, </a:t>
            </a:r>
          </a:p>
          <a:p>
            <a:pPr>
              <a:lnSpc>
                <a:spcPts val="3708"/>
              </a:lnSpc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TRANSACTION_TYPE VARCHAR(255) NOT NULL , </a:t>
            </a:r>
          </a:p>
          <a:p>
            <a:pPr>
              <a:lnSpc>
                <a:spcPts val="3708"/>
              </a:lnSpc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TRANSACTION_AMOUNT FLOAT NOT NULL CHECK (TRANSACTION_AMOUNT&gt;0), TRANSACTION_DATE DATE NOT NULL , TRANSACTION_TIME TIME NOT NULL, TRANSACTION_DETAILS VARCHAR(255) NOT NULL , </a:t>
            </a:r>
          </a:p>
          <a:p>
            <a:pPr>
              <a:lnSpc>
                <a:spcPts val="3708"/>
              </a:lnSpc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FOREIGN KEY (ACCOUNT_ID) REFERENCES ACCOUNT_DETAILS(ACCOUNT_ID) ON DELETE SET DEFAULT ON UPDATE CASCADE </a:t>
            </a:r>
          </a:p>
          <a:p>
            <a:pPr>
              <a:lnSpc>
                <a:spcPts val="3708"/>
              </a:lnSpc>
            </a:pPr>
          </a:p>
          <a:p>
            <a:pPr marL="571828" indent="-285914" lvl="1">
              <a:lnSpc>
                <a:spcPts val="3708"/>
              </a:lnSpc>
              <a:buFont typeface="Arial"/>
              <a:buChar char="•"/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 Candidate Key : transaction_id</a:t>
            </a:r>
          </a:p>
          <a:p>
            <a:pPr marL="571828" indent="-285914" lvl="1">
              <a:lnSpc>
                <a:spcPts val="3708"/>
              </a:lnSpc>
              <a:buFont typeface="Arial"/>
              <a:buChar char="•"/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  Here, as we have transaction _id as candidate keys which defines all the attributes, so our relation is in BCNF Form. </a:t>
            </a:r>
          </a:p>
          <a:p>
            <a:pPr>
              <a:lnSpc>
                <a:spcPts val="3708"/>
              </a:lnSpc>
            </a:pPr>
          </a:p>
          <a:p>
            <a:pPr marL="571828" indent="-285914" lvl="1">
              <a:lnSpc>
                <a:spcPts val="3708"/>
              </a:lnSpc>
              <a:buFont typeface="Arial"/>
              <a:buChar char="•"/>
            </a:pPr>
            <a:r>
              <a:rPr lang="en-US" sz="2648">
                <a:solidFill>
                  <a:srgbClr val="3D2E12"/>
                </a:solidFill>
                <a:latin typeface="Open Sans"/>
              </a:rPr>
              <a:t>As all the attributes are directly dependent on the key, the relation is in BCNF. As it is in BCNF it also confirms 3NF, 2NF and 1NF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63539" y="4295775"/>
            <a:ext cx="1397770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 Italics"/>
              </a:rPr>
              <a:t>Insert Tables Queries-&gt;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27740" y="198665"/>
            <a:ext cx="15899624" cy="993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</a:pPr>
            <a:r>
              <a:rPr lang="en-US" sz="1806">
                <a:solidFill>
                  <a:srgbClr val="3D2E12"/>
                </a:solidFill>
                <a:latin typeface="Open Sans"/>
              </a:rPr>
              <a:t>1. Customer Table insertion</a:t>
            </a:r>
          </a:p>
          <a:p>
            <a:pPr>
              <a:lnSpc>
                <a:spcPts val="2528"/>
              </a:lnSpc>
            </a:pPr>
          </a:p>
          <a:p>
            <a:pPr>
              <a:lnSpc>
                <a:spcPts val="2528"/>
              </a:lnSpc>
            </a:pPr>
            <a:r>
              <a:rPr lang="en-US" sz="1061">
                <a:solidFill>
                  <a:srgbClr val="3D2E12"/>
                </a:solidFill>
                <a:latin typeface="Arimo"/>
              </a:rPr>
              <a:t>INSERT INTO customer (CUSTOMER_ID,ACCOUNT_NO,CUSTOMER_FIRSTNAME,CUSTOMER_MIDDLENAME,CUSTOMER_LASTNAME,EMAIL,PHONE_NO) VALUES (1, 5600012549,'Anish','Vipul','shah',  'Anish21@gmail.com', 4859685726 );</a:t>
            </a:r>
          </a:p>
          <a:p>
            <a:pPr>
              <a:lnSpc>
                <a:spcPts val="2528"/>
              </a:lnSpc>
            </a:pPr>
          </a:p>
          <a:p>
            <a:pPr>
              <a:lnSpc>
                <a:spcPts val="2528"/>
              </a:lnSpc>
            </a:pPr>
            <a:r>
              <a:rPr lang="en-US" sz="1061">
                <a:solidFill>
                  <a:srgbClr val="3D2E12"/>
                </a:solidFill>
                <a:latin typeface="Arimo"/>
              </a:rPr>
              <a:t>INSERT INTO customer (CUSTOMER_ID,ACCOUNT_NO,CUSTOMER_FIRSTNAME,CUSTOMER_MIDDLENAME,CUSTOMER_LASTNAME,EMAIL,PHONE_NO) VALUES (2, 5600012345,'Darshi','Rakesh','Desai',  'Darshi15@gmail.com', 4859686526 );</a:t>
            </a:r>
          </a:p>
          <a:p>
            <a:pPr>
              <a:lnSpc>
                <a:spcPts val="2528"/>
              </a:lnSpc>
            </a:pPr>
          </a:p>
          <a:p>
            <a:pPr>
              <a:lnSpc>
                <a:spcPts val="2528"/>
              </a:lnSpc>
            </a:pPr>
            <a:r>
              <a:rPr lang="en-US" sz="1061">
                <a:solidFill>
                  <a:srgbClr val="3D2E12"/>
                </a:solidFill>
                <a:latin typeface="Arimo"/>
              </a:rPr>
              <a:t>INSERT INTO customer (CUSTOMER_ID,ACCOUNT_NO,CUSTOMER_FIRSTNAME,CUSTOMER_MIDDLENAME,CUSTOMER_LASTNAME,EMAIL,PHONE_NO) VALUES (3, 5600012456,'Nisha','Rupesh','shah',  'Nisha08@gmail.com', 4859685722 );</a:t>
            </a:r>
          </a:p>
          <a:p>
            <a:pPr>
              <a:lnSpc>
                <a:spcPts val="2528"/>
              </a:lnSpc>
            </a:pPr>
          </a:p>
          <a:p>
            <a:pPr>
              <a:lnSpc>
                <a:spcPts val="2528"/>
              </a:lnSpc>
            </a:pPr>
            <a:r>
              <a:rPr lang="en-US" sz="1061">
                <a:solidFill>
                  <a:srgbClr val="3D2E12"/>
                </a:solidFill>
                <a:latin typeface="Arimo"/>
              </a:rPr>
              <a:t>INSERT INTO customer (CUSTOMER_ID,ACCOUNT_NO,CUSTOMER_FIRSTNAME,CUSTOMER_MIDDLENAME,CUSTOMER_LASTNAME,EMAIL,PHONE_NO) VALUES (4, 5600012351,'Devam','Nalin','Panchasara',  'Devam12@gmail.com', 4851286526 );</a:t>
            </a:r>
          </a:p>
          <a:p>
            <a:pPr>
              <a:lnSpc>
                <a:spcPts val="2528"/>
              </a:lnSpc>
            </a:pPr>
          </a:p>
          <a:p>
            <a:pPr>
              <a:lnSpc>
                <a:spcPts val="2528"/>
              </a:lnSpc>
            </a:pPr>
            <a:r>
              <a:rPr lang="en-US" sz="1061">
                <a:solidFill>
                  <a:srgbClr val="3D2E12"/>
                </a:solidFill>
                <a:latin typeface="Arimo"/>
              </a:rPr>
              <a:t>INSERT INTO customer (CUSTOMER_ID,ACCOUNT_NO,CUSTOMER_FIRSTNAME,CUSTOMER_MIDDLENAME,CUSTOMER_LASTNAME,EMAIL,PHONE_NO) VALUES (5, 5600012414,'Jeemi','Anil','Thakkar',  'Jeemi08@gmail.com', 4456689432 );</a:t>
            </a:r>
          </a:p>
          <a:p>
            <a:pPr>
              <a:lnSpc>
                <a:spcPts val="2528"/>
              </a:lnSpc>
            </a:pPr>
          </a:p>
          <a:p>
            <a:pPr>
              <a:lnSpc>
                <a:spcPts val="2528"/>
              </a:lnSpc>
            </a:pPr>
            <a:r>
              <a:rPr lang="en-US" sz="1061">
                <a:solidFill>
                  <a:srgbClr val="3D2E12"/>
                </a:solidFill>
                <a:latin typeface="Arimo"/>
              </a:rPr>
              <a:t>INSERT INTO customer (CUSTOMER_ID,ACCOUNT_NO,CUSTOMER_FIRSTNAME,CUSTOMER_MIDDLENAME,CUSTOMER_LASTNAME,EMAIL,PHONE_NO) VALUES (6, 5600012111,'Sanjana','Mahesh','shah',  'Sanjana15@gmail.com', 4859681226 );</a:t>
            </a:r>
          </a:p>
          <a:p>
            <a:pPr>
              <a:lnSpc>
                <a:spcPts val="2528"/>
              </a:lnSpc>
            </a:pPr>
          </a:p>
          <a:p>
            <a:pPr>
              <a:lnSpc>
                <a:spcPts val="2528"/>
              </a:lnSpc>
            </a:pPr>
            <a:r>
              <a:rPr lang="en-US" sz="1061">
                <a:solidFill>
                  <a:srgbClr val="3D2E12"/>
                </a:solidFill>
                <a:latin typeface="Arimo"/>
              </a:rPr>
              <a:t>INSERT INTO customer (CUSTOMER_ID,ACCOUNT_NO,CUSTOMER_FIRSTNAME,CUSTOMER_MIDDLENAME,CUSTOMER_LASTNAME,EMAIL,PHONE_NO) VALUES (7, 5600012559,'Drishti','Ankit','Desai',  'Drishti26@gmail.com', 4859586726 );</a:t>
            </a:r>
          </a:p>
          <a:p>
            <a:pPr>
              <a:lnSpc>
                <a:spcPts val="2528"/>
              </a:lnSpc>
            </a:pPr>
          </a:p>
          <a:p>
            <a:pPr>
              <a:lnSpc>
                <a:spcPts val="2528"/>
              </a:lnSpc>
            </a:pPr>
            <a:r>
              <a:rPr lang="en-US" sz="1061">
                <a:solidFill>
                  <a:srgbClr val="3D2E12"/>
                </a:solidFill>
                <a:latin typeface="Arimo"/>
              </a:rPr>
              <a:t>INSERT INTO customer (CUSTOMER_ID,ACCOUNT_NO,CUSTOMER_FIRSTNAME,CUSTOMER_MIDDLENAME,CUSTOMER_LASTNAME,EMAIL,PHONE_NO) VALUES (8, 5600012574,'Akshay','Haresh','Patel',  'Akshay19@gmail.com', 4859581936 );</a:t>
            </a:r>
          </a:p>
          <a:p>
            <a:pPr>
              <a:lnSpc>
                <a:spcPts val="2528"/>
              </a:lnSpc>
            </a:pPr>
          </a:p>
          <a:p>
            <a:pPr>
              <a:lnSpc>
                <a:spcPts val="2528"/>
              </a:lnSpc>
            </a:pPr>
            <a:r>
              <a:rPr lang="en-US" sz="1061">
                <a:solidFill>
                  <a:srgbClr val="3D2E12"/>
                </a:solidFill>
                <a:latin typeface="Arimo"/>
              </a:rPr>
              <a:t>INSERT INTO customer (CUSTOMER_ID,ACCOUNT_NO,CUSTOMER_FIRSTNAME,CUSTOMER_MIDDLENAME,CUSTOMER_LASTNAME,EMAIL,PHONE_NO) VALUES (9, 5600012220,'Aangi','Kamlesh','Shah',  'aangi24@gmail.com', 4859685444 );</a:t>
            </a:r>
          </a:p>
          <a:p>
            <a:pPr>
              <a:lnSpc>
                <a:spcPts val="2528"/>
              </a:lnSpc>
            </a:pPr>
          </a:p>
          <a:p>
            <a:pPr>
              <a:lnSpc>
                <a:spcPts val="2528"/>
              </a:lnSpc>
            </a:pPr>
            <a:r>
              <a:rPr lang="en-US" sz="1061">
                <a:solidFill>
                  <a:srgbClr val="3D2E12"/>
                </a:solidFill>
                <a:latin typeface="Arimo"/>
              </a:rPr>
              <a:t>INSERT INTO customer (CUSTOMER_ID,ACCOUNT_NO,CUSTOMER_FIRSTNAME,CUSTOMER_MIDDLENAME,CUSTOMER_LASTNAME,EMAIL,PHONE_NO) VALUES (10,5600012550,'Aesha','Rajesh','Shah',  'aesha21@gmail.com', 4859685423 );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36134" y="681706"/>
            <a:ext cx="16931560" cy="773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2"/>
              </a:lnSpc>
            </a:pPr>
            <a:r>
              <a:rPr lang="en-US" sz="2423">
                <a:solidFill>
                  <a:srgbClr val="3D2E12"/>
                </a:solidFill>
                <a:latin typeface="Open Sans"/>
              </a:rPr>
              <a:t>2. Branch Table insertion</a:t>
            </a:r>
          </a:p>
          <a:p>
            <a:pPr>
              <a:lnSpc>
                <a:spcPts val="3392"/>
              </a:lnSpc>
            </a:pPr>
          </a:p>
          <a:p>
            <a:pPr>
              <a:lnSpc>
                <a:spcPts val="3392"/>
              </a:lnSpc>
            </a:pPr>
          </a:p>
          <a:p>
            <a:pPr>
              <a:lnSpc>
                <a:spcPts val="3392"/>
              </a:lnSpc>
            </a:pPr>
            <a:r>
              <a:rPr lang="en-US" sz="1777">
                <a:solidFill>
                  <a:srgbClr val="3D2E12"/>
                </a:solidFill>
                <a:latin typeface="Arimo"/>
              </a:rPr>
              <a:t>INSERT INTO BRANCH (BRANCH_ID,BRANCH_NAME,ADDRESS,PHONE_NO,IFSC_CODE) VALUES (1,'BOB Adval','Adval, Tal. Dhandhuka, Ahmedabad - 382460Adval , Gujarat',4859685423,  'BARB0ADVALX' );</a:t>
            </a:r>
          </a:p>
          <a:p>
            <a:pPr>
              <a:lnSpc>
                <a:spcPts val="3392"/>
              </a:lnSpc>
            </a:pPr>
          </a:p>
          <a:p>
            <a:pPr>
              <a:lnSpc>
                <a:spcPts val="3392"/>
              </a:lnSpc>
            </a:pPr>
            <a:r>
              <a:rPr lang="en-US" sz="1777">
                <a:solidFill>
                  <a:srgbClr val="3D2E12"/>
                </a:solidFill>
                <a:latin typeface="Arimo"/>
              </a:rPr>
              <a:t>INSERT INTO BRANCH (BRANCH_ID,BRANCH_NAME,ADDRESS,PHONE_NO,IFSC_CODE) VALUES (2,'BOB Ahmedabad','Post Box 101, Fuvara, Gandhi Road, Ahmedabad - 380001 Gujarat',4859685411,  'BARB0GANAHM' );</a:t>
            </a:r>
          </a:p>
          <a:p>
            <a:pPr>
              <a:lnSpc>
                <a:spcPts val="3392"/>
              </a:lnSpc>
            </a:pPr>
          </a:p>
          <a:p>
            <a:pPr>
              <a:lnSpc>
                <a:spcPts val="3392"/>
              </a:lnSpc>
            </a:pPr>
            <a:r>
              <a:rPr lang="en-US" sz="1777">
                <a:solidFill>
                  <a:srgbClr val="3D2E12"/>
                </a:solidFill>
                <a:latin typeface="Arimo"/>
              </a:rPr>
              <a:t>INSERT INTO BRANCH (BRANCH_ID,BRANCH_NAME,ADDRESS,PHONE_NO,IFSC_CODE) VALUES (3,'BOB Akhabarnagar','Millenium Plaza Akhabarnagar Circle Nava Wadaj, Ahmedabad - 38001 Gujarat',4859685421,  'BARB0AKHABA' );</a:t>
            </a:r>
          </a:p>
          <a:p>
            <a:pPr>
              <a:lnSpc>
                <a:spcPts val="3392"/>
              </a:lnSpc>
            </a:pPr>
          </a:p>
          <a:p>
            <a:pPr>
              <a:lnSpc>
                <a:spcPts val="3392"/>
              </a:lnSpc>
            </a:pPr>
            <a:r>
              <a:rPr lang="en-US" sz="1777">
                <a:solidFill>
                  <a:srgbClr val="3D2E12"/>
                </a:solidFill>
                <a:latin typeface="Arimo"/>
              </a:rPr>
              <a:t>INSERT INTO BRANCH (BRANCH_ID,BRANCH_NAME,ADDRESS,PHONE_NO,IFSC_CODE) VALUES (4,'BOB  Ambawadi','Ambawadi Branch, Panchvati, Ahemdabad, Pin - 380006, Gujarat',4859685455,  'BARB0AMBAWA' );</a:t>
            </a:r>
          </a:p>
          <a:p>
            <a:pPr>
              <a:lnSpc>
                <a:spcPts val="3392"/>
              </a:lnSpc>
            </a:pPr>
          </a:p>
          <a:p>
            <a:pPr>
              <a:lnSpc>
                <a:spcPts val="3392"/>
              </a:lnSpc>
            </a:pPr>
            <a:r>
              <a:rPr lang="en-US" sz="1777">
                <a:solidFill>
                  <a:srgbClr val="3D2E12"/>
                </a:solidFill>
                <a:latin typeface="Arimo"/>
              </a:rPr>
              <a:t>INSERT INTO BRANCH (BRANCH_ID,BRANCH_NAME,ADDRESS,PHONE_NO,IFSC_CODE) VALUES (5,'BOB JIVRAJ','132 Ring Road, Ahmedabad - 380051 Gujarat',4829681831,  'BARB0JIVRAJ' );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440755" y="219425"/>
            <a:ext cx="15406490" cy="802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6"/>
              </a:lnSpc>
            </a:pPr>
            <a:r>
              <a:rPr lang="en-US" sz="4297">
                <a:solidFill>
                  <a:srgbClr val="3D2E12"/>
                </a:solidFill>
                <a:latin typeface="Cormorant Garamond Light Bold"/>
              </a:rPr>
              <a:t> Scope of the database : </a:t>
            </a:r>
          </a:p>
          <a:p>
            <a:pPr algn="ctr">
              <a:lnSpc>
                <a:spcPts val="5736"/>
              </a:lnSpc>
            </a:pPr>
          </a:p>
          <a:p>
            <a:pPr algn="ctr">
              <a:lnSpc>
                <a:spcPts val="5736"/>
              </a:lnSpc>
            </a:pPr>
            <a:r>
              <a:rPr lang="en-US" sz="4097">
                <a:solidFill>
                  <a:srgbClr val="3D2E12"/>
                </a:solidFill>
                <a:ea typeface="Cormorant Garamond Light"/>
              </a:rPr>
              <a:t>● Our aim is to manage the data of the bank, keep track of all the accounts, customers, departments, branches. </a:t>
            </a:r>
          </a:p>
          <a:p>
            <a:pPr algn="ctr">
              <a:lnSpc>
                <a:spcPts val="5736"/>
              </a:lnSpc>
            </a:pPr>
          </a:p>
          <a:p>
            <a:pPr algn="ctr">
              <a:lnSpc>
                <a:spcPts val="5736"/>
              </a:lnSpc>
            </a:pPr>
            <a:r>
              <a:rPr lang="en-US" sz="4097">
                <a:solidFill>
                  <a:srgbClr val="3D2E12"/>
                </a:solidFill>
                <a:ea typeface="Cormorant Garamond Light"/>
              </a:rPr>
              <a:t>● In addition to that it also helps to manually check the records of the pre-existing system like transactions that were made in the past.</a:t>
            </a:r>
          </a:p>
          <a:p>
            <a:pPr algn="ctr">
              <a:lnSpc>
                <a:spcPts val="5736"/>
              </a:lnSpc>
            </a:pPr>
            <a:r>
              <a:rPr lang="en-US" sz="4097">
                <a:solidFill>
                  <a:srgbClr val="3D2E12"/>
                </a:solidFill>
                <a:latin typeface="Cormorant Garamond Light"/>
              </a:rPr>
              <a:t> </a:t>
            </a:r>
          </a:p>
          <a:p>
            <a:pPr algn="ctr" marL="0" indent="0" lvl="0">
              <a:lnSpc>
                <a:spcPts val="5736"/>
              </a:lnSpc>
              <a:spcBef>
                <a:spcPct val="0"/>
              </a:spcBef>
            </a:pPr>
            <a:r>
              <a:rPr lang="en-US" sz="4097">
                <a:solidFill>
                  <a:srgbClr val="3D2E12"/>
                </a:solidFill>
                <a:ea typeface="Cormorant Garamond Light"/>
              </a:rPr>
              <a:t>● The main aim of an application is to automate records on the system. It gives all sorts of functions which are required by the bank in order to run a stable system. 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295723" y="8238077"/>
            <a:ext cx="15875381" cy="0"/>
          </a:xfrm>
          <a:prstGeom prst="line">
            <a:avLst/>
          </a:prstGeom>
          <a:ln cap="flat" w="9525">
            <a:solidFill>
              <a:srgbClr val="3D2E1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36134" y="681706"/>
            <a:ext cx="16931560" cy="902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92"/>
              </a:lnSpc>
            </a:pPr>
            <a:r>
              <a:rPr lang="en-US" sz="2423">
                <a:solidFill>
                  <a:srgbClr val="3D2E12"/>
                </a:solidFill>
                <a:latin typeface="Open Sans"/>
              </a:rPr>
              <a:t>3. Loan Table insertion</a:t>
            </a:r>
          </a:p>
          <a:p>
            <a:pPr>
              <a:lnSpc>
                <a:spcPts val="3392"/>
              </a:lnSpc>
            </a:pPr>
          </a:p>
          <a:p>
            <a:pPr>
              <a:lnSpc>
                <a:spcPts val="3392"/>
              </a:lnSpc>
            </a:pPr>
            <a:r>
              <a:rPr lang="en-US" sz="1200">
                <a:solidFill>
                  <a:srgbClr val="3D2E12"/>
                </a:solidFill>
                <a:latin typeface="Arimo"/>
              </a:rPr>
              <a:t>INSERT INTO LOAN (LOAN_ID,INTEREST_RATE,DURATION,LOAN_AMOUNT,DUE_AMOUNT,START_DATE,CUSTOMER_ID,ACCOUNT_ID) VALUES (1,8.0,'3 Years',500000,350000,'20-Nov-21',1,3);</a:t>
            </a:r>
          </a:p>
          <a:p>
            <a:pPr>
              <a:lnSpc>
                <a:spcPts val="3392"/>
              </a:lnSpc>
            </a:pPr>
          </a:p>
          <a:p>
            <a:pPr>
              <a:lnSpc>
                <a:spcPts val="3392"/>
              </a:lnSpc>
            </a:pPr>
            <a:r>
              <a:rPr lang="en-US" sz="1200">
                <a:solidFill>
                  <a:srgbClr val="3D2E12"/>
                </a:solidFill>
                <a:latin typeface="Arimo"/>
              </a:rPr>
              <a:t>INSERT INTO LOAN (LOAN_ID,INTEREST_RATE,DURATION,LOAN_AMOUNT,DUE_AMOUNT,START_DATE,CUSTOMER_ID,ACCOUNT_ID) VALUES (2,9.5,'5 Years',1000000,650000,'10-mar-21',2,7);</a:t>
            </a:r>
          </a:p>
          <a:p>
            <a:pPr>
              <a:lnSpc>
                <a:spcPts val="3392"/>
              </a:lnSpc>
            </a:pPr>
          </a:p>
          <a:p>
            <a:pPr>
              <a:lnSpc>
                <a:spcPts val="3392"/>
              </a:lnSpc>
            </a:pPr>
            <a:r>
              <a:rPr lang="en-US" sz="1200">
                <a:solidFill>
                  <a:srgbClr val="3D2E12"/>
                </a:solidFill>
                <a:latin typeface="Arimo"/>
              </a:rPr>
              <a:t>INSERT INTO LOAN (LOAN_ID,INTEREST_RATE,DURATION,LOAN_AMOUNT,DUE_AMOUNT,START_DATE,CUSTOMER_ID,ACCOUNT_ID) VALUES (3,7.5,'2 Years',100000,75000,'8-may-21',3,3);</a:t>
            </a:r>
          </a:p>
          <a:p>
            <a:pPr>
              <a:lnSpc>
                <a:spcPts val="3392"/>
              </a:lnSpc>
            </a:pPr>
          </a:p>
          <a:p>
            <a:pPr>
              <a:lnSpc>
                <a:spcPts val="3392"/>
              </a:lnSpc>
            </a:pPr>
            <a:r>
              <a:rPr lang="en-US" sz="1200">
                <a:solidFill>
                  <a:srgbClr val="3D2E12"/>
                </a:solidFill>
                <a:latin typeface="Arimo"/>
              </a:rPr>
              <a:t>INSERT INTO LOAN (LOAN_ID,INTEREST_RATE,DURATION,LOAN_AMOUNT,DUE_AMOUNT,START_DATE,CUSTOMER_ID,ACCOUNT_ID) VALUES (4,6,'1 Years',50000,45000,'5-oct-21',5,14);</a:t>
            </a:r>
          </a:p>
          <a:p>
            <a:pPr>
              <a:lnSpc>
                <a:spcPts val="3392"/>
              </a:lnSpc>
            </a:pPr>
          </a:p>
          <a:p>
            <a:pPr>
              <a:lnSpc>
                <a:spcPts val="3392"/>
              </a:lnSpc>
            </a:pPr>
            <a:r>
              <a:rPr lang="en-US" sz="1200">
                <a:solidFill>
                  <a:srgbClr val="3D2E12"/>
                </a:solidFill>
                <a:latin typeface="Arimo"/>
              </a:rPr>
              <a:t>INSERT INTO LOAN (LOAN_ID,INTEREST_RATE,DURATION,LOAN_AMOUNT,DUE_AMOUNT,START_DATE,CUSTOMER_ID,ACCOUNT_ID) VALUES (5,12,'10 Years',5000000,3000000,'28-nov-17',8,7);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521266" y="250808"/>
            <a:ext cx="14709818" cy="10036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9"/>
              </a:lnSpc>
            </a:pPr>
            <a:r>
              <a:rPr lang="en-US" sz="1313">
                <a:solidFill>
                  <a:srgbClr val="3D2E12"/>
                </a:solidFill>
                <a:latin typeface="Open Sans"/>
              </a:rPr>
              <a:t>4. Account_Details Table insertion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(1,'20-dec-18','Active','123456789012','Current',1,1);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(2,'2-sep-16','Active','123456879021','Fixed',2,2);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(3,'20-mar-14','Active','321456879021','Savings',3,3);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(4,'15-jun-14','Active','321465879021','Savings',4,4);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(5,'19-oct-18','Active','311475680921','Current',5,5);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(6,'1-nov-18','Active','123455579021','Fixed',6,1);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(7,'20-mar-14','Active','321456666021','Savings',7,2);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(8,'8-may-20','Active','134625879021','Fixed',8,3);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(9,'19-oct-20','Active','311475680000','Current',9,4);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(10,'20-oct-18','Active','311465780921','Current',10,5);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(11,'21-Feb-16','Active','321465879021','Current',4,2);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(13,'1-Dec-20','Active','123455579021','Current',6,1);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(ACCOUNT_ID,DATE_OPENED,ACCOUNT_STATUS,AADHAR_CARD_NUMBER,ACCOUNT_TYPE,CUSTOMER_ID,BRANCH_ID) VALUES (14,'10-Apr-20','Active','123456789012','Savings',4,2);</a:t>
            </a:r>
          </a:p>
          <a:p>
            <a:pPr>
              <a:lnSpc>
                <a:spcPts val="1839"/>
              </a:lnSpc>
            </a:pPr>
          </a:p>
          <a:p>
            <a:pPr>
              <a:lnSpc>
                <a:spcPts val="1839"/>
              </a:lnSpc>
            </a:pPr>
            <a:r>
              <a:rPr lang="en-US" sz="829">
                <a:solidFill>
                  <a:srgbClr val="3D2E12"/>
                </a:solidFill>
                <a:latin typeface="Arimo"/>
              </a:rPr>
              <a:t>INSERT INTO ACCOUNT_DETAILS (ACCOUNT_ID,DATE_OPENED,ACCOUNT_STATUS,AADHAR_CARD_NUMBER,AVL_BALANCE,ACCOUNT_TYPE,CUSTOMER_ID,BRANCH_ID) VALUES (15,'20-Dec-21','Active','132465978102',10000,'Savings',6,3);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180259" y="771739"/>
            <a:ext cx="14709818" cy="787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9"/>
              </a:lnSpc>
            </a:pPr>
            <a:r>
              <a:rPr lang="en-US" sz="2113">
                <a:solidFill>
                  <a:srgbClr val="3D2E12"/>
                </a:solidFill>
                <a:latin typeface="Open Sans"/>
              </a:rPr>
              <a:t>5. Card Table insertion</a:t>
            </a:r>
          </a:p>
          <a:p>
            <a:pPr>
              <a:lnSpc>
                <a:spcPts val="2959"/>
              </a:lnSpc>
            </a:pPr>
          </a:p>
          <a:p>
            <a:pPr>
              <a:lnSpc>
                <a:spcPts val="2959"/>
              </a:lnSpc>
            </a:pPr>
            <a:r>
              <a:rPr lang="en-US" sz="1999">
                <a:solidFill>
                  <a:srgbClr val="3D2E12"/>
                </a:solidFill>
                <a:latin typeface="Arimo"/>
              </a:rPr>
              <a:t>INSERT INTO CARDS(CARD_ID,CARD_TYPE,CARD_NUMBER,CARD_CVV,CARD_EXPIRYDATE,CUSTOMER_ID)VALUES(1,'Debit','2624970525726523','415','04-dec-2018',1);</a:t>
            </a:r>
          </a:p>
          <a:p>
            <a:pPr>
              <a:lnSpc>
                <a:spcPts val="2959"/>
              </a:lnSpc>
            </a:pPr>
          </a:p>
          <a:p>
            <a:pPr>
              <a:lnSpc>
                <a:spcPts val="2959"/>
              </a:lnSpc>
            </a:pPr>
            <a:r>
              <a:rPr lang="en-US" sz="1999">
                <a:solidFill>
                  <a:srgbClr val="3D2E12"/>
                </a:solidFill>
                <a:latin typeface="Arimo"/>
              </a:rPr>
              <a:t>INSERT INTO CARDS(CARD_ID,CARD_TYPE,CARD_AMOUNT,CARD_NUMBER,CARD_CVV,CARD_EXPIRYDATE,CUSTOMER_ID)VALUES(2,'Credit','100000','4977557004155495','615','15-dec-2018',9);</a:t>
            </a:r>
          </a:p>
          <a:p>
            <a:pPr>
              <a:lnSpc>
                <a:spcPts val="2959"/>
              </a:lnSpc>
            </a:pPr>
          </a:p>
          <a:p>
            <a:pPr>
              <a:lnSpc>
                <a:spcPts val="2959"/>
              </a:lnSpc>
            </a:pPr>
            <a:r>
              <a:rPr lang="en-US" sz="1999">
                <a:solidFill>
                  <a:srgbClr val="3D2E12"/>
                </a:solidFill>
                <a:latin typeface="Arimo"/>
              </a:rPr>
              <a:t>INSERT INTO CARDS(CARD_ID,CARD_TYPE,CARD_NUMBER,CARD_CVV,CARD_EXPIRYDATE,CUSTOMER_ID)VALUES(3,'Debit','4555970549833015','629','04-jan-2020',4);</a:t>
            </a:r>
          </a:p>
          <a:p>
            <a:pPr>
              <a:lnSpc>
                <a:spcPts val="2959"/>
              </a:lnSpc>
            </a:pPr>
          </a:p>
          <a:p>
            <a:pPr>
              <a:lnSpc>
                <a:spcPts val="2959"/>
              </a:lnSpc>
            </a:pPr>
            <a:r>
              <a:rPr lang="en-US" sz="1999">
                <a:solidFill>
                  <a:srgbClr val="3D2E12"/>
                </a:solidFill>
                <a:latin typeface="Arimo"/>
              </a:rPr>
              <a:t>INSERT INTO CARDS(CARD_ID,CARD_TYPE,CARD_AMOUNT,CARD_NUMBER,CARD_CVV,CARD_EXPIRYDATE,CUSTOMER_ID)VALUES(4,'Credit','50000','4062974550323615','252','04-sep-2019',8);</a:t>
            </a:r>
          </a:p>
          <a:p>
            <a:pPr>
              <a:lnSpc>
                <a:spcPts val="2959"/>
              </a:lnSpc>
            </a:pPr>
          </a:p>
          <a:p>
            <a:pPr>
              <a:lnSpc>
                <a:spcPts val="2959"/>
              </a:lnSpc>
            </a:pPr>
            <a:r>
              <a:rPr lang="en-US" sz="1999">
                <a:solidFill>
                  <a:srgbClr val="3D2E12"/>
                </a:solidFill>
                <a:latin typeface="Arimo"/>
              </a:rPr>
              <a:t>INSERT INTO CARDS(CARD_ID,CARD_TYPE,CARD_NUMBER,CARD_CVV,CARD_EXPIRYDATE,CUSTOMER_ID)VALUES(5,'Debit','4062974550323615','252','04-sep-2019',5);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521266" y="629705"/>
            <a:ext cx="13236730" cy="830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68"/>
              </a:lnSpc>
            </a:pPr>
            <a:r>
              <a:rPr lang="en-US" sz="1262">
                <a:solidFill>
                  <a:srgbClr val="3D2E12"/>
                </a:solidFill>
                <a:latin typeface="Open Sans"/>
              </a:rPr>
              <a:t>6. Transaction Table insertion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(1,'CASH','DEBIT',3000, '20-Dec-18','18:53:04',1);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(2,'CASH','CREDIT',4000, '20-Dec-20','14:08:04',3);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(3,'CHEQUE','CREDIT',10000, '06-Mar-21','10:48:42',5);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(4,'CARD','DEBIT',2000, '08-Jan-22','23:17:14',7);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(5,'CARD','CREDIT',25000, '14-Jul-21','21:34:48',10);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(6,'CASH','CREDIT',7000, '20-Dec-18','13:40:48',4);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(7,'CREDIT','DEBIT',12000, '20-Sep-21','08:26:07',7);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(8,'CHEQUE','DEBIT',17500, '08-Dec-22','08:43:01',3);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(9,'CASH','CREDIT',25000, '18-May-21','17:48:59',1);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(10,'CARD','DEBIT',4800, '12-Jun-20','22:26:29',7);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(11,'CHEQUE','DEBIT',18000, '06-Feb-22','19:28:48',3);</a:t>
            </a:r>
          </a:p>
          <a:p>
            <a:pPr>
              <a:lnSpc>
                <a:spcPts val="1768"/>
              </a:lnSpc>
            </a:pPr>
          </a:p>
          <a:p>
            <a:pPr>
              <a:lnSpc>
                <a:spcPts val="1768"/>
              </a:lnSpc>
            </a:pPr>
            <a:r>
              <a:rPr lang="en-US" sz="870">
                <a:solidFill>
                  <a:srgbClr val="3D2E12"/>
                </a:solidFill>
                <a:latin typeface="Arimo"/>
              </a:rPr>
              <a:t>INSERT INTO TRANSACTIONS (TRANSACTION_ID,TRANSACTION_TYPE,TRANSACTION_DETAILS,TRANSACTION_AMOUNT,TRANSACTION_DATE,TRANSACTION_TIME,ACCOUNT_ID) VALUES (12,'CARD','CREDIT',6700, '06-Dec-21','15:23:48',4);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71493" y="4295775"/>
            <a:ext cx="534501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 Italics"/>
              </a:rPr>
              <a:t>Queries-&gt;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443886" y="5143500"/>
            <a:ext cx="12149867" cy="3353184"/>
            <a:chOff x="0" y="0"/>
            <a:chExt cx="16199823" cy="447091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368" r="0" b="1368"/>
            <a:stretch>
              <a:fillRect/>
            </a:stretch>
          </p:blipFill>
          <p:spPr>
            <a:xfrm>
              <a:off x="0" y="0"/>
              <a:ext cx="16199823" cy="447091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806420" y="1748184"/>
            <a:ext cx="13955255" cy="146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3D2E12"/>
                </a:solidFill>
                <a:latin typeface="Cormorant Garamond Light"/>
              </a:rPr>
              <a:t>1 – Count the total number of customers in the bank </a:t>
            </a:r>
          </a:p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3D2E12"/>
                </a:solidFill>
                <a:latin typeface="Cormorant Garamond Light"/>
              </a:rPr>
              <a:t>=&gt; SELECT COUNT(CUSTOMER_ID) FROM CUSTOMER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254438" y="6109688"/>
            <a:ext cx="12149867" cy="3353184"/>
            <a:chOff x="0" y="0"/>
            <a:chExt cx="16199823" cy="447091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3023" r="0" b="3023"/>
            <a:stretch>
              <a:fillRect/>
            </a:stretch>
          </p:blipFill>
          <p:spPr>
            <a:xfrm>
              <a:off x="0" y="0"/>
              <a:ext cx="16199823" cy="447091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190660" y="687272"/>
            <a:ext cx="16068640" cy="370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3D2E12"/>
                </a:solidFill>
                <a:latin typeface="Cormorant Garamond Light"/>
              </a:rPr>
              <a:t>2- Find the sum of transaction where TRANSACTION_DATE='2018-12-20'</a:t>
            </a:r>
          </a:p>
          <a:p>
            <a:pPr>
              <a:lnSpc>
                <a:spcPts val="5880"/>
              </a:lnSpc>
            </a:pPr>
          </a:p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3D2E12"/>
                </a:solidFill>
                <a:latin typeface="Cormorant Garamond Light"/>
              </a:rPr>
              <a:t> &gt;SUM(TRANSACTION_AMOUNT),COUNT(TRANSACTION_AM OUNT) FROM TRANSACTIONS WHERE TRANSACTION_DATE='2018-12-20'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95684" y="5882349"/>
            <a:ext cx="16014618" cy="3769970"/>
            <a:chOff x="0" y="0"/>
            <a:chExt cx="21352823" cy="502662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2030" r="0" b="12030"/>
            <a:stretch>
              <a:fillRect/>
            </a:stretch>
          </p:blipFill>
          <p:spPr>
            <a:xfrm>
              <a:off x="0" y="0"/>
              <a:ext cx="21352823" cy="5026627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190660" y="687272"/>
            <a:ext cx="16068640" cy="444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3D2E12"/>
                </a:solidFill>
                <a:latin typeface="Cormorant Garamond Light"/>
              </a:rPr>
              <a:t>3 – Display the list of customers of customers who opened their accounts in between 2020-21.</a:t>
            </a:r>
          </a:p>
          <a:p>
            <a:pPr>
              <a:lnSpc>
                <a:spcPts val="5880"/>
              </a:lnSpc>
            </a:pPr>
          </a:p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3D2E12"/>
                </a:solidFill>
                <a:latin typeface="Cormorant Garamond Light"/>
              </a:rPr>
              <a:t> =&gt; SELECT * FROM customer AS C JOIN ACCOUNT_DETAILS AS A ON(C.CUSTOMER_ID=A.CUSTOMER_ID) where extract (YEAR from DATE_OPENED) between 2020 and 2021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95684" y="5882349"/>
            <a:ext cx="16014618" cy="3769970"/>
            <a:chOff x="0" y="0"/>
            <a:chExt cx="21352823" cy="502662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059" r="0" b="9059"/>
            <a:stretch>
              <a:fillRect/>
            </a:stretch>
          </p:blipFill>
          <p:spPr>
            <a:xfrm>
              <a:off x="0" y="0"/>
              <a:ext cx="21352823" cy="5026627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190660" y="687272"/>
            <a:ext cx="16068640" cy="4449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3D2E12"/>
                </a:solidFill>
                <a:latin typeface="Cormorant Garamond Light"/>
              </a:rPr>
              <a:t>4 – Display the list of customers who have debit card.</a:t>
            </a:r>
          </a:p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3D2E12"/>
                </a:solidFill>
                <a:latin typeface="Cormorant Garamond Light"/>
              </a:rPr>
              <a:t> =&gt;SELECTACCOUNT_NO,CUSTOMER_FIRSTNAME,CUSTOMER_MIDDL ENAME,CUSTOMER_LASTNAME FROM CUSTOMER AS C JOIN CARDS AS CD ON(C.CUSTOMER_ID=CD.CUSTOMER_ID) WHERE CARD_TYPE='Debit'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95684" y="5882349"/>
            <a:ext cx="16999750" cy="3769970"/>
            <a:chOff x="0" y="0"/>
            <a:chExt cx="22666333" cy="502662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4343" t="0" r="4343" b="0"/>
            <a:stretch>
              <a:fillRect/>
            </a:stretch>
          </p:blipFill>
          <p:spPr>
            <a:xfrm>
              <a:off x="0" y="0"/>
              <a:ext cx="22666333" cy="5026627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795684" y="289430"/>
            <a:ext cx="16068640" cy="51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3D2E12"/>
                </a:solidFill>
                <a:latin typeface="Cormorant Garamond Light"/>
              </a:rPr>
              <a:t>5 – Display the list of customers who used their credit card in September 2021. </a:t>
            </a:r>
          </a:p>
          <a:p>
            <a:pPr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3D2E12"/>
                </a:solidFill>
                <a:latin typeface="Cormorant Garamond Light"/>
              </a:rPr>
              <a:t>=&gt;SELECT * FROM TRANSACTIONS AS T JOIN ACCOUNT_DETAILS AS A ON(T.ACCOUNT_ID=A.ACCOUNT_ID) JOIN CUSTOMER AS C ON (C.CUSTOMER_ID=A.CUSTOMER_ID) WHERE extract (YEAR from TRANSACTION_DATE)=2021 AND extract (MONTH from TRANSACTION_DATE)=09 AND TRANSACTION_TYPE='CREDIT'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DD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584416" y="3019078"/>
            <a:ext cx="2674884" cy="0"/>
          </a:xfrm>
          <a:prstGeom prst="line">
            <a:avLst/>
          </a:prstGeom>
          <a:ln cap="flat" w="9525">
            <a:solidFill>
              <a:srgbClr val="988A7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27" t="776" r="0" b="482"/>
          <a:stretch>
            <a:fillRect/>
          </a:stretch>
        </p:blipFill>
        <p:spPr>
          <a:xfrm flipH="false" flipV="false" rot="0">
            <a:off x="2195380" y="1028700"/>
            <a:ext cx="14722014" cy="88563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972662" y="365987"/>
            <a:ext cx="2674884" cy="54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320"/>
              </a:lnSpc>
            </a:pPr>
            <a:r>
              <a:rPr lang="en-US" sz="3600">
                <a:solidFill>
                  <a:srgbClr val="3D2E12"/>
                </a:solidFill>
                <a:latin typeface="Cormorant Garamond Medium Bold"/>
              </a:rPr>
              <a:t>ERD Diagram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95684" y="5882349"/>
            <a:ext cx="16999750" cy="3769970"/>
            <a:chOff x="0" y="0"/>
            <a:chExt cx="22666333" cy="502662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243" t="0" r="1243" b="0"/>
            <a:stretch>
              <a:fillRect/>
            </a:stretch>
          </p:blipFill>
          <p:spPr>
            <a:xfrm>
              <a:off x="0" y="0"/>
              <a:ext cx="22666333" cy="5026627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795684" y="298955"/>
            <a:ext cx="14146975" cy="523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6"/>
              </a:lnSpc>
            </a:pPr>
            <a:r>
              <a:rPr lang="en-US" sz="3697">
                <a:solidFill>
                  <a:srgbClr val="3D2E12"/>
                </a:solidFill>
                <a:latin typeface="Cormorant Garamond Light"/>
              </a:rPr>
              <a:t>6 – Retrieve the customer details who has an account more than one branch.</a:t>
            </a:r>
          </a:p>
          <a:p>
            <a:pPr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697">
                <a:solidFill>
                  <a:srgbClr val="3D2E12"/>
                </a:solidFill>
                <a:latin typeface="Cormorant Garamond Light"/>
              </a:rPr>
              <a:t> =&gt;SELECTC.CUSTOMER_ID,ACCOUNT_NO,CUSTOMER_FIRSTNAME,C USTOMER_MIDDLENAME,CUSTOMER_LASTNAME,EMAIL,C .PHONE_NO FROM CUSTOMER AS C JOIN ACCOUNT_DETAILS AS A ON(C.CUSTOMER_ID=A.CUSTOMER_ID) JOIN BRANCH AS B ON(A.BRANCH_ID=B.BRANCH_ID) GROUP BY C.CUSTOMER_ID HAVING COUNT(DISTINCT A.BRANCH_ID)&gt;1 ;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879618" y="3684746"/>
            <a:ext cx="13040276" cy="6327526"/>
            <a:chOff x="0" y="0"/>
            <a:chExt cx="17387034" cy="843670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477" r="0" b="1477"/>
            <a:stretch>
              <a:fillRect/>
            </a:stretch>
          </p:blipFill>
          <p:spPr>
            <a:xfrm>
              <a:off x="0" y="0"/>
              <a:ext cx="17387034" cy="843670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574024" y="545954"/>
            <a:ext cx="14438369" cy="2748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0"/>
              </a:lnSpc>
              <a:spcBef>
                <a:spcPct val="0"/>
              </a:spcBef>
            </a:pPr>
            <a:r>
              <a:rPr lang="en-US" sz="2585">
                <a:solidFill>
                  <a:srgbClr val="000000"/>
                </a:solidFill>
                <a:latin typeface="Cormorant Garamond Light"/>
              </a:rPr>
              <a:t>7 - COUNT TOTAL NO. OF ACCOUNT TYPES OF DIFF  BRANCHES</a:t>
            </a:r>
          </a:p>
          <a:p>
            <a:pPr>
              <a:lnSpc>
                <a:spcPts val="3620"/>
              </a:lnSpc>
              <a:spcBef>
                <a:spcPct val="0"/>
              </a:spcBef>
            </a:pPr>
          </a:p>
          <a:p>
            <a:pPr>
              <a:lnSpc>
                <a:spcPts val="3620"/>
              </a:lnSpc>
              <a:spcBef>
                <a:spcPct val="0"/>
              </a:spcBef>
            </a:pPr>
            <a:r>
              <a:rPr lang="en-US" sz="2585">
                <a:solidFill>
                  <a:srgbClr val="000000"/>
                </a:solidFill>
                <a:latin typeface="Cormorant Garamond Light"/>
              </a:rPr>
              <a:t>=&gt; SELECT B.BRANCH_ID,B.BRANCH_NAME,ACCOUNT_TYPE,COUNT(</a:t>
            </a:r>
          </a:p>
          <a:p>
            <a:pPr>
              <a:lnSpc>
                <a:spcPts val="3620"/>
              </a:lnSpc>
              <a:spcBef>
                <a:spcPct val="0"/>
              </a:spcBef>
            </a:pPr>
            <a:r>
              <a:rPr lang="en-US" sz="2585">
                <a:solidFill>
                  <a:srgbClr val="000000"/>
                </a:solidFill>
                <a:latin typeface="Cormorant Garamond Light"/>
              </a:rPr>
              <a:t>ACCOUNT_TYPE) FROM ACCOUNT_DETAILS AS A JOIN </a:t>
            </a:r>
          </a:p>
          <a:p>
            <a:pPr>
              <a:lnSpc>
                <a:spcPts val="3620"/>
              </a:lnSpc>
              <a:spcBef>
                <a:spcPct val="0"/>
              </a:spcBef>
            </a:pPr>
            <a:r>
              <a:rPr lang="en-US" sz="2585">
                <a:solidFill>
                  <a:srgbClr val="000000"/>
                </a:solidFill>
                <a:latin typeface="Cormorant Garamond Light"/>
              </a:rPr>
              <a:t>BRANCH AS B ON(A.BRANCH_ID=B.BRANCH_ID) GROUP BY </a:t>
            </a:r>
          </a:p>
          <a:p>
            <a:pPr>
              <a:lnSpc>
                <a:spcPts val="3620"/>
              </a:lnSpc>
              <a:spcBef>
                <a:spcPct val="0"/>
              </a:spcBef>
            </a:pPr>
            <a:r>
              <a:rPr lang="en-US" sz="2585">
                <a:solidFill>
                  <a:srgbClr val="000000"/>
                </a:solidFill>
                <a:latin typeface="Cormorant Garamond Light"/>
              </a:rPr>
              <a:t>ACCOUNT_TYPE,B.BRANCH_ID ORDER BY BRANCH_ID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972117" y="3722636"/>
            <a:ext cx="13040276" cy="6327526"/>
            <a:chOff x="0" y="0"/>
            <a:chExt cx="17387034" cy="843670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477" r="0" b="1477"/>
            <a:stretch>
              <a:fillRect/>
            </a:stretch>
          </p:blipFill>
          <p:spPr>
            <a:xfrm>
              <a:off x="0" y="0"/>
              <a:ext cx="17387034" cy="843670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574024" y="545954"/>
            <a:ext cx="14438369" cy="2807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9"/>
              </a:lnSpc>
            </a:pPr>
            <a:r>
              <a:rPr lang="en-US" sz="3185">
                <a:solidFill>
                  <a:srgbClr val="000000"/>
                </a:solidFill>
                <a:latin typeface="Cormorant Garamond Light"/>
              </a:rPr>
              <a:t>8 - List the customer_id who have both savings &amp; current account </a:t>
            </a:r>
          </a:p>
          <a:p>
            <a:pPr>
              <a:lnSpc>
                <a:spcPts val="4459"/>
              </a:lnSpc>
            </a:pPr>
          </a:p>
          <a:p>
            <a:pPr>
              <a:lnSpc>
                <a:spcPts val="4459"/>
              </a:lnSpc>
              <a:spcBef>
                <a:spcPct val="0"/>
              </a:spcBef>
            </a:pPr>
            <a:r>
              <a:rPr lang="en-US" sz="3185">
                <a:solidFill>
                  <a:srgbClr val="000000"/>
                </a:solidFill>
                <a:latin typeface="Cormorant Garamond Light"/>
              </a:rPr>
              <a:t>=&gt; select customer_id from ACCOUNT_DETAILS where ACCOUNT_TYPE='Savings' intersect select customer_id from ACCOUNT_DETAILS where ACCOUNT_TYPE='Current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37584" y="5143500"/>
            <a:ext cx="17435482" cy="4262537"/>
            <a:chOff x="0" y="0"/>
            <a:chExt cx="23247309" cy="56833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348" r="0" b="1348"/>
            <a:stretch>
              <a:fillRect/>
            </a:stretch>
          </p:blipFill>
          <p:spPr>
            <a:xfrm>
              <a:off x="0" y="0"/>
              <a:ext cx="23247309" cy="568338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744527" y="204336"/>
            <a:ext cx="16514773" cy="469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2"/>
              </a:lnSpc>
              <a:spcBef>
                <a:spcPct val="0"/>
              </a:spcBef>
            </a:pPr>
            <a:r>
              <a:rPr lang="en-US" sz="2408">
                <a:solidFill>
                  <a:srgbClr val="000000"/>
                </a:solidFill>
                <a:latin typeface="Cormorant Garamond Light"/>
              </a:rPr>
              <a:t>9 - FIND THE MAXIMUM COUNT OF TRANSACTION DONE </a:t>
            </a:r>
          </a:p>
          <a:p>
            <a:pPr>
              <a:lnSpc>
                <a:spcPts val="3372"/>
              </a:lnSpc>
              <a:spcBef>
                <a:spcPct val="0"/>
              </a:spcBef>
            </a:pPr>
            <a:r>
              <a:rPr lang="en-US" sz="2408">
                <a:solidFill>
                  <a:srgbClr val="000000"/>
                </a:solidFill>
                <a:latin typeface="Cormorant Garamond Light"/>
              </a:rPr>
              <a:t>BY A CUSTOMER</a:t>
            </a:r>
          </a:p>
          <a:p>
            <a:pPr>
              <a:lnSpc>
                <a:spcPts val="3372"/>
              </a:lnSpc>
              <a:spcBef>
                <a:spcPct val="0"/>
              </a:spcBef>
            </a:pPr>
            <a:r>
              <a:rPr lang="en-US" sz="2408">
                <a:solidFill>
                  <a:srgbClr val="000000"/>
                </a:solidFill>
                <a:latin typeface="Cormorant Garamond Light"/>
              </a:rPr>
              <a:t> </a:t>
            </a:r>
          </a:p>
          <a:p>
            <a:pPr>
              <a:lnSpc>
                <a:spcPts val="3372"/>
              </a:lnSpc>
              <a:spcBef>
                <a:spcPct val="0"/>
              </a:spcBef>
            </a:pPr>
            <a:r>
              <a:rPr lang="en-US" sz="2408">
                <a:solidFill>
                  <a:srgbClr val="000000"/>
                </a:solidFill>
                <a:latin typeface="Cormorant Garamond Light"/>
              </a:rPr>
              <a:t>=&gt; SELECT COUNT(TRANSACTION_ID) AS </a:t>
            </a:r>
          </a:p>
          <a:p>
            <a:pPr>
              <a:lnSpc>
                <a:spcPts val="3372"/>
              </a:lnSpc>
              <a:spcBef>
                <a:spcPct val="0"/>
              </a:spcBef>
            </a:pPr>
            <a:r>
              <a:rPr lang="en-US" sz="2408">
                <a:solidFill>
                  <a:srgbClr val="000000"/>
                </a:solidFill>
                <a:latin typeface="Cormorant Garamond Light"/>
              </a:rPr>
              <a:t>TOTAL_TRANSACTION,CUSTOMER_FIRSTNAME,CUSTOME</a:t>
            </a:r>
          </a:p>
          <a:p>
            <a:pPr>
              <a:lnSpc>
                <a:spcPts val="3372"/>
              </a:lnSpc>
              <a:spcBef>
                <a:spcPct val="0"/>
              </a:spcBef>
            </a:pPr>
            <a:r>
              <a:rPr lang="en-US" sz="2408">
                <a:solidFill>
                  <a:srgbClr val="000000"/>
                </a:solidFill>
                <a:latin typeface="Cormorant Garamond Light"/>
              </a:rPr>
              <a:t>R_MIDDLENAME,CUSTOMER_LASTNAME FROM </a:t>
            </a:r>
          </a:p>
          <a:p>
            <a:pPr>
              <a:lnSpc>
                <a:spcPts val="3372"/>
              </a:lnSpc>
              <a:spcBef>
                <a:spcPct val="0"/>
              </a:spcBef>
            </a:pPr>
            <a:r>
              <a:rPr lang="en-US" sz="2408">
                <a:solidFill>
                  <a:srgbClr val="000000"/>
                </a:solidFill>
                <a:latin typeface="Cormorant Garamond Light"/>
              </a:rPr>
              <a:t>TRANSACTIONS AS T JOIN ACCOUNT_DETAILS AS A ON </a:t>
            </a:r>
          </a:p>
          <a:p>
            <a:pPr>
              <a:lnSpc>
                <a:spcPts val="3372"/>
              </a:lnSpc>
              <a:spcBef>
                <a:spcPct val="0"/>
              </a:spcBef>
            </a:pPr>
            <a:r>
              <a:rPr lang="en-US" sz="2408">
                <a:solidFill>
                  <a:srgbClr val="000000"/>
                </a:solidFill>
                <a:latin typeface="Cormorant Garamond Light"/>
              </a:rPr>
              <a:t>(T.ACCOUNT_ID=A.ACCOUNT_ID) JOIN CUSTOMER AS C </a:t>
            </a:r>
          </a:p>
          <a:p>
            <a:pPr>
              <a:lnSpc>
                <a:spcPts val="3372"/>
              </a:lnSpc>
              <a:spcBef>
                <a:spcPct val="0"/>
              </a:spcBef>
            </a:pPr>
            <a:r>
              <a:rPr lang="en-US" sz="2408">
                <a:solidFill>
                  <a:srgbClr val="000000"/>
                </a:solidFill>
                <a:latin typeface="Cormorant Garamond Light"/>
              </a:rPr>
              <a:t>ON(A.CUSTOMER_ID=C.CUSTOMER_ID) GROUP BY </a:t>
            </a:r>
          </a:p>
          <a:p>
            <a:pPr>
              <a:lnSpc>
                <a:spcPts val="3372"/>
              </a:lnSpc>
              <a:spcBef>
                <a:spcPct val="0"/>
              </a:spcBef>
            </a:pPr>
            <a:r>
              <a:rPr lang="en-US" sz="2408">
                <a:solidFill>
                  <a:srgbClr val="000000"/>
                </a:solidFill>
                <a:latin typeface="Cormorant Garamond Light"/>
              </a:rPr>
              <a:t>T.ACCOUNT_ID,C.CUSTOMER_ID ORDER BY </a:t>
            </a:r>
          </a:p>
          <a:p>
            <a:pPr>
              <a:lnSpc>
                <a:spcPts val="3372"/>
              </a:lnSpc>
              <a:spcBef>
                <a:spcPct val="0"/>
              </a:spcBef>
            </a:pPr>
            <a:r>
              <a:rPr lang="en-US" sz="2408">
                <a:solidFill>
                  <a:srgbClr val="000000"/>
                </a:solidFill>
                <a:latin typeface="Cormorant Garamond Light"/>
              </a:rPr>
              <a:t>COUNT(TRANSACTION_ID) DESC LIMIT 1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37584" y="5143500"/>
            <a:ext cx="17435482" cy="4262537"/>
            <a:chOff x="0" y="0"/>
            <a:chExt cx="23247309" cy="568338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2684" r="0" b="22684"/>
            <a:stretch>
              <a:fillRect/>
            </a:stretch>
          </p:blipFill>
          <p:spPr>
            <a:xfrm>
              <a:off x="0" y="0"/>
              <a:ext cx="23247309" cy="568338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744527" y="185286"/>
            <a:ext cx="16514773" cy="385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2"/>
              </a:lnSpc>
            </a:pPr>
            <a:r>
              <a:rPr lang="en-US" sz="3108">
                <a:solidFill>
                  <a:srgbClr val="000000"/>
                </a:solidFill>
                <a:latin typeface="Cormorant Garamond Light"/>
              </a:rPr>
              <a:t>10 - FIND THE MAXIMUM COUNT OF TRANSACTION DONE BY A CUSTOMER USING CHEQUE</a:t>
            </a:r>
          </a:p>
          <a:p>
            <a:pPr>
              <a:lnSpc>
                <a:spcPts val="4352"/>
              </a:lnSpc>
            </a:pPr>
          </a:p>
          <a:p>
            <a:pPr>
              <a:lnSpc>
                <a:spcPts val="4352"/>
              </a:lnSpc>
              <a:spcBef>
                <a:spcPct val="0"/>
              </a:spcBef>
            </a:pPr>
            <a:r>
              <a:rPr lang="en-US" sz="3108">
                <a:solidFill>
                  <a:srgbClr val="000000"/>
                </a:solidFill>
                <a:latin typeface="Cormorant Garamond Light"/>
              </a:rPr>
              <a:t> =&gt; SELECT COUNT(TRANSACTION_ID),CUSTOMER_FIRSTNAME,CUSTO MER_MIDDLENAME,CUSTOMER_LASTNAME FROM TRANSACTIONS AS T JOIN ACCOUNT_DETAILS AS A ON (T.ACCOUNT_ID=A.ACCOUNT_ID) JOIN CUSTOMER AS C ON(A.CUSTOMER_ID=C.CUSTOMER_ID) WHERE TRANSACTION_TYPE='CHEQUE' GROUP BY T.ACCOUNT_ID,C.CUSTOMER_ID ORDER BY MAX(TRANSACTION_ID) DESC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919360" y="5143500"/>
            <a:ext cx="12699268" cy="4736158"/>
            <a:chOff x="0" y="0"/>
            <a:chExt cx="16932358" cy="631487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2705" r="0" b="12705"/>
            <a:stretch>
              <a:fillRect/>
            </a:stretch>
          </p:blipFill>
          <p:spPr>
            <a:xfrm>
              <a:off x="0" y="0"/>
              <a:ext cx="16932358" cy="6314877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744527" y="185286"/>
            <a:ext cx="16514773" cy="446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2"/>
              </a:lnSpc>
            </a:pPr>
            <a:r>
              <a:rPr lang="en-US" sz="3608">
                <a:solidFill>
                  <a:srgbClr val="000000"/>
                </a:solidFill>
                <a:latin typeface="Cormorant Garamond Light"/>
              </a:rPr>
              <a:t>11- Write a query to display the customer’s id,customer’s firstname, account id and duration for people who have taken loans. </a:t>
            </a:r>
          </a:p>
          <a:p>
            <a:pPr>
              <a:lnSpc>
                <a:spcPts val="5052"/>
              </a:lnSpc>
            </a:pPr>
          </a:p>
          <a:p>
            <a:pPr>
              <a:lnSpc>
                <a:spcPts val="5052"/>
              </a:lnSpc>
              <a:spcBef>
                <a:spcPct val="0"/>
              </a:spcBef>
            </a:pPr>
            <a:r>
              <a:rPr lang="en-US" sz="3608">
                <a:solidFill>
                  <a:srgbClr val="000000"/>
                </a:solidFill>
                <a:latin typeface="Cormorant Garamond Light"/>
              </a:rPr>
              <a:t>=&gt; SELECT customer.customer_id, customer_firstname,account_details.account_id, loan.duration FROM ((loan INNER JOIN customer ON loan.customer_id=customer.customer_id) INNER JOIN account_details ON loan.account_id=account_details.account_id);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107614" y="4244085"/>
            <a:ext cx="5481279" cy="6042915"/>
            <a:chOff x="0" y="0"/>
            <a:chExt cx="7308372" cy="805722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93" t="0" r="93" b="0"/>
            <a:stretch>
              <a:fillRect/>
            </a:stretch>
          </p:blipFill>
          <p:spPr>
            <a:xfrm>
              <a:off x="0" y="0"/>
              <a:ext cx="7308372" cy="805722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0" y="234335"/>
            <a:ext cx="18288000" cy="438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2"/>
              </a:lnSpc>
              <a:spcBef>
                <a:spcPct val="0"/>
              </a:spcBef>
            </a:pPr>
            <a:r>
              <a:rPr lang="en-US" sz="3544">
                <a:solidFill>
                  <a:srgbClr val="000000"/>
                </a:solidFill>
                <a:latin typeface="Cormorant Garamond Light"/>
              </a:rPr>
              <a:t>12- Write a query to display the customer id, firstname, </a:t>
            </a:r>
          </a:p>
          <a:p>
            <a:pPr>
              <a:lnSpc>
                <a:spcPts val="4962"/>
              </a:lnSpc>
              <a:spcBef>
                <a:spcPct val="0"/>
              </a:spcBef>
            </a:pPr>
            <a:r>
              <a:rPr lang="en-US" sz="3544">
                <a:solidFill>
                  <a:srgbClr val="000000"/>
                </a:solidFill>
                <a:latin typeface="Cormorant Garamond Light"/>
              </a:rPr>
              <a:t>account_opened_date. Display in sorted order of date of account </a:t>
            </a:r>
          </a:p>
          <a:p>
            <a:pPr>
              <a:lnSpc>
                <a:spcPts val="4962"/>
              </a:lnSpc>
              <a:spcBef>
                <a:spcPct val="0"/>
              </a:spcBef>
            </a:pPr>
            <a:r>
              <a:rPr lang="en-US" sz="3544">
                <a:solidFill>
                  <a:srgbClr val="000000"/>
                </a:solidFill>
                <a:latin typeface="Cormorant Garamond Light"/>
              </a:rPr>
              <a:t>opened and within that sort by firstname.</a:t>
            </a:r>
          </a:p>
          <a:p>
            <a:pPr>
              <a:lnSpc>
                <a:spcPts val="4962"/>
              </a:lnSpc>
              <a:spcBef>
                <a:spcPct val="0"/>
              </a:spcBef>
            </a:pPr>
          </a:p>
          <a:p>
            <a:pPr>
              <a:lnSpc>
                <a:spcPts val="4962"/>
              </a:lnSpc>
              <a:spcBef>
                <a:spcPct val="0"/>
              </a:spcBef>
            </a:pPr>
            <a:r>
              <a:rPr lang="en-US" sz="3544">
                <a:solidFill>
                  <a:srgbClr val="000000"/>
                </a:solidFill>
                <a:latin typeface="Cormorant Garamond Light"/>
              </a:rPr>
              <a:t>=&gt; SELECT C.CUSTOMER_ID,C.CUSTOMER_FIRSTNAME,A.date_opened FROM Customer AS C JOIN ACCOUNT_DETAILS AS A ON(C.CUSTOMER_ID=A.CUSTOMER_ID) ORDER BY EXTRACT(year FROM date_opened), c.customer_firstname ASC;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942382" y="4263029"/>
            <a:ext cx="11752026" cy="6023971"/>
            <a:chOff x="0" y="0"/>
            <a:chExt cx="15669367" cy="803196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074" r="0" b="9074"/>
            <a:stretch>
              <a:fillRect/>
            </a:stretch>
          </p:blipFill>
          <p:spPr>
            <a:xfrm>
              <a:off x="0" y="0"/>
              <a:ext cx="15669367" cy="803196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0" y="234335"/>
            <a:ext cx="18288000" cy="438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2"/>
              </a:lnSpc>
            </a:pPr>
            <a:r>
              <a:rPr lang="en-US" sz="3544">
                <a:solidFill>
                  <a:srgbClr val="000000"/>
                </a:solidFill>
                <a:latin typeface="Cormorant Garamond Light"/>
              </a:rPr>
              <a:t>13- Write a query to display the customer id, customer firstname,account number for the customer’s whose accounts were created after 15th date of any month. </a:t>
            </a:r>
          </a:p>
          <a:p>
            <a:pPr>
              <a:lnSpc>
                <a:spcPts val="4962"/>
              </a:lnSpc>
            </a:pPr>
          </a:p>
          <a:p>
            <a:pPr>
              <a:lnSpc>
                <a:spcPts val="4962"/>
              </a:lnSpc>
              <a:spcBef>
                <a:spcPct val="0"/>
              </a:spcBef>
            </a:pPr>
            <a:r>
              <a:rPr lang="en-US" sz="3544">
                <a:solidFill>
                  <a:srgbClr val="000000"/>
                </a:solidFill>
                <a:latin typeface="Cormorant Garamond Light"/>
              </a:rPr>
              <a:t>=&gt; SELECT account_details.customer_id, customer.customer_firstname, account_details.aadhar_card_number,account_details.date_opened FROM account_details,customer WHERE account_details.customer_id = customer.customer_id AND EXTRACT (day FROM date_opened)&gt;15;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32309" y="4206195"/>
            <a:ext cx="15806224" cy="5398790"/>
            <a:chOff x="0" y="0"/>
            <a:chExt cx="21074966" cy="719838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777" t="0" r="777" b="0"/>
            <a:stretch>
              <a:fillRect/>
            </a:stretch>
          </p:blipFill>
          <p:spPr>
            <a:xfrm>
              <a:off x="0" y="0"/>
              <a:ext cx="21074966" cy="7198387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0" y="215285"/>
            <a:ext cx="18288000" cy="287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000000"/>
                </a:solidFill>
                <a:latin typeface="Cormorant Garamond Light"/>
              </a:rPr>
              <a:t>14 - write a query to dispplay the customer name who has highest balance</a:t>
            </a:r>
          </a:p>
          <a:p>
            <a:pPr>
              <a:lnSpc>
                <a:spcPts val="5522"/>
              </a:lnSpc>
            </a:pPr>
          </a:p>
          <a:p>
            <a:pPr>
              <a:lnSpc>
                <a:spcPts val="5522"/>
              </a:lnSpc>
              <a:spcBef>
                <a:spcPct val="0"/>
              </a:spcBef>
            </a:pPr>
            <a:r>
              <a:rPr lang="en-US" sz="3944">
                <a:solidFill>
                  <a:srgbClr val="000000"/>
                </a:solidFill>
                <a:latin typeface="Cormorant Garamond Light"/>
              </a:rPr>
              <a:t> =&gt; SELECT * FROM ACCOUNT_DETAILS GROUP BY ACCOUNT_ID HAVING AVL_BALANCE=(SELECT MAX(AVL_BALANCE) FROM ACCOUNT_DETAILS);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180511" y="5627059"/>
            <a:ext cx="10046989" cy="3049629"/>
            <a:chOff x="0" y="0"/>
            <a:chExt cx="13395985" cy="406617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70" t="0" r="170" b="0"/>
            <a:stretch>
              <a:fillRect/>
            </a:stretch>
          </p:blipFill>
          <p:spPr>
            <a:xfrm>
              <a:off x="0" y="0"/>
              <a:ext cx="13395985" cy="406617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0" y="224810"/>
            <a:ext cx="18288000" cy="451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2"/>
              </a:lnSpc>
            </a:pPr>
            <a:r>
              <a:rPr lang="en-US" sz="3644">
                <a:solidFill>
                  <a:srgbClr val="000000"/>
                </a:solidFill>
                <a:latin typeface="Cormorant Garamond Light"/>
              </a:rPr>
              <a:t>15 - FIND SUM OF TOTAL TOTAL_TRANSACTION_AMOUNT WHERE TRANSACTION MONTH 12/2021 AND 01/2021 </a:t>
            </a:r>
          </a:p>
          <a:p>
            <a:pPr>
              <a:lnSpc>
                <a:spcPts val="5102"/>
              </a:lnSpc>
            </a:pPr>
          </a:p>
          <a:p>
            <a:pPr>
              <a:lnSpc>
                <a:spcPts val="5102"/>
              </a:lnSpc>
              <a:spcBef>
                <a:spcPct val="0"/>
              </a:spcBef>
            </a:pPr>
            <a:r>
              <a:rPr lang="en-US" sz="3644">
                <a:solidFill>
                  <a:srgbClr val="000000"/>
                </a:solidFill>
                <a:latin typeface="Cormorant Garamond Light"/>
              </a:rPr>
              <a:t>=&gt; SELECT SUM(TRANSACTION_AMOUNT) AS tOTAL_TRANSACTION_AMOUNT FROM TRANSACTIONS WHERE EXTRACT(YEAR FROM TRANSACTION_DATE)=2021 AND (EXTRACT(MONTH FROM TRANSACTION_DATE)=12 OR EXTRACT(MONTH FROM TRANSACTION_DATE)=01)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DD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584416" y="3019078"/>
            <a:ext cx="2674884" cy="0"/>
          </a:xfrm>
          <a:prstGeom prst="line">
            <a:avLst/>
          </a:prstGeom>
          <a:ln cap="flat" w="9525">
            <a:solidFill>
              <a:srgbClr val="988A7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19771" y="1624629"/>
            <a:ext cx="15739529" cy="76336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63548" y="346685"/>
            <a:ext cx="6785917" cy="54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320"/>
              </a:lnSpc>
            </a:pPr>
            <a:r>
              <a:rPr lang="en-US" sz="3600">
                <a:solidFill>
                  <a:srgbClr val="3D2E12"/>
                </a:solidFill>
                <a:latin typeface="Cormorant Garamond Medium Bold"/>
              </a:rPr>
              <a:t>Relational Schema Diagram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1206" y="6208671"/>
            <a:ext cx="15332603" cy="3049629"/>
            <a:chOff x="0" y="0"/>
            <a:chExt cx="20443470" cy="406617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51" t="0" r="351" b="0"/>
            <a:stretch>
              <a:fillRect/>
            </a:stretch>
          </p:blipFill>
          <p:spPr>
            <a:xfrm>
              <a:off x="0" y="0"/>
              <a:ext cx="20443470" cy="406617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0" y="224810"/>
            <a:ext cx="18288000" cy="451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2"/>
              </a:lnSpc>
            </a:pPr>
            <a:r>
              <a:rPr lang="en-US" sz="3644">
                <a:solidFill>
                  <a:srgbClr val="000000"/>
                </a:solidFill>
                <a:latin typeface="Cormorant Garamond Light"/>
              </a:rPr>
              <a:t>16 - DISPLAY THE BRANCH_DETAILS WHO GIVES MAXIMUM LOANS</a:t>
            </a:r>
          </a:p>
          <a:p>
            <a:pPr>
              <a:lnSpc>
                <a:spcPts val="5102"/>
              </a:lnSpc>
            </a:pPr>
          </a:p>
          <a:p>
            <a:pPr>
              <a:lnSpc>
                <a:spcPts val="5102"/>
              </a:lnSpc>
              <a:spcBef>
                <a:spcPct val="0"/>
              </a:spcBef>
            </a:pPr>
            <a:r>
              <a:rPr lang="en-US" sz="3644">
                <a:solidFill>
                  <a:srgbClr val="000000"/>
                </a:solidFill>
                <a:latin typeface="Cormorant Garamond Light"/>
              </a:rPr>
              <a:t> =&gt; SELECT A.BRANCH_ID,B.BRANCH_NAME,B.ADDRESS,B.PHONE_NO, B.IFSC_CODE FROM LOAN AS L JOIN ACCOUNT_DETAILS AS A ON(L.ACCOUNT_ID=A.ACCOUNT_ID) JOIN BRANCH AS B ON(A.BRANCH_ID=B.BRANCH_ID) GROUP BY A.BRANCH_ID,B.BRANCH_NAME,B.ADDRESS,B.PHONE_NO, B.IFSC_CODE ORDER BY COUNT(A.BRANCH_ID) DESC LIMIT 1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7267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7556" y="4597051"/>
            <a:ext cx="14187755" cy="133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</a:pPr>
            <a:r>
              <a:rPr lang="en-US" sz="8799">
                <a:solidFill>
                  <a:srgbClr val="E1DDD5"/>
                </a:solidFill>
                <a:latin typeface="Cormorant Garamond Light"/>
              </a:rPr>
              <a:t>Thank You...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720057" y="0"/>
            <a:ext cx="12767771" cy="183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30"/>
              </a:lnSpc>
            </a:pPr>
            <a:r>
              <a:rPr lang="en-US" sz="6025" u="sng">
                <a:solidFill>
                  <a:srgbClr val="3D2E12"/>
                </a:solidFill>
                <a:latin typeface="Cormorant Garamond Light Bold"/>
              </a:rPr>
              <a:t>FUNCTIONAL DEPENDENCIES AND CONSTRAINTS</a:t>
            </a:r>
            <a:r>
              <a:rPr lang="en-US" sz="821">
                <a:solidFill>
                  <a:srgbClr val="3D2E12"/>
                </a:solidFill>
                <a:latin typeface="Arimo Bold"/>
              </a:rPr>
              <a:t> </a:t>
            </a:r>
            <a:r>
              <a:rPr lang="en-US" sz="821" u="sng">
                <a:solidFill>
                  <a:srgbClr val="3D2E12"/>
                </a:solidFill>
                <a:latin typeface="Arimo Bold"/>
              </a:rPr>
              <a:t>CLASSIFICATION</a:t>
            </a:r>
            <a:r>
              <a:rPr lang="en-US" sz="821">
                <a:solidFill>
                  <a:srgbClr val="3D2E12"/>
                </a:solidFill>
                <a:latin typeface="Arimo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566" y="2015196"/>
            <a:ext cx="15340088" cy="618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7040" indent="-418520" lvl="1">
              <a:lnSpc>
                <a:spcPts val="5427"/>
              </a:lnSpc>
              <a:buFont typeface="Arial"/>
              <a:buChar char="•"/>
            </a:pPr>
            <a:r>
              <a:rPr lang="en-US" sz="3876">
                <a:solidFill>
                  <a:srgbClr val="3D2E12"/>
                </a:solidFill>
                <a:latin typeface="Open Sans"/>
              </a:rPr>
              <a:t>Table Name : branch (branch_id, branch_name, address, phone_no, ifsc_code) </a:t>
            </a:r>
          </a:p>
          <a:p>
            <a:pPr algn="ctr">
              <a:lnSpc>
                <a:spcPts val="5427"/>
              </a:lnSpc>
            </a:pPr>
            <a:r>
              <a:rPr lang="en-US" sz="894">
                <a:solidFill>
                  <a:srgbClr val="3D2E12"/>
                </a:solidFill>
                <a:latin typeface="Arimo"/>
              </a:rPr>
              <a:t> </a:t>
            </a:r>
          </a:p>
          <a:p>
            <a:pPr marL="837040" indent="-418520" lvl="1">
              <a:lnSpc>
                <a:spcPts val="5427"/>
              </a:lnSpc>
              <a:buFont typeface="Arial"/>
              <a:buChar char="•"/>
            </a:pPr>
            <a:r>
              <a:rPr lang="en-US" sz="894">
                <a:solidFill>
                  <a:srgbClr val="3D2E12"/>
                </a:solidFill>
                <a:latin typeface="Arimo"/>
              </a:rPr>
              <a:t>Primary Key : branch_id </a:t>
            </a:r>
          </a:p>
          <a:p>
            <a:pPr marL="837040" indent="-418520" lvl="1">
              <a:lnSpc>
                <a:spcPts val="5427"/>
              </a:lnSpc>
              <a:buFont typeface="Arial"/>
              <a:buChar char="•"/>
            </a:pPr>
            <a:r>
              <a:rPr lang="en-US" sz="3876">
                <a:solidFill>
                  <a:srgbClr val="3D2E12"/>
                </a:solidFill>
                <a:latin typeface="Open Sans"/>
              </a:rPr>
              <a:t>Functional Dependencies : </a:t>
            </a:r>
          </a:p>
          <a:p>
            <a:pPr>
              <a:lnSpc>
                <a:spcPts val="5427"/>
              </a:lnSpc>
            </a:pPr>
            <a:r>
              <a:rPr lang="en-US" sz="3876">
                <a:solidFill>
                  <a:srgbClr val="3D2E12"/>
                </a:solidFill>
                <a:latin typeface="Open Sans"/>
              </a:rPr>
              <a:t>      branchi_id -&gt; branch_name</a:t>
            </a:r>
          </a:p>
          <a:p>
            <a:pPr>
              <a:lnSpc>
                <a:spcPts val="5427"/>
              </a:lnSpc>
            </a:pPr>
            <a:r>
              <a:rPr lang="en-US" sz="3876">
                <a:solidFill>
                  <a:srgbClr val="3D2E12"/>
                </a:solidFill>
                <a:latin typeface="Open Sans"/>
              </a:rPr>
              <a:t>      branch_id -&gt; address </a:t>
            </a:r>
          </a:p>
          <a:p>
            <a:pPr>
              <a:lnSpc>
                <a:spcPts val="5427"/>
              </a:lnSpc>
            </a:pPr>
            <a:r>
              <a:rPr lang="en-US" sz="3876">
                <a:solidFill>
                  <a:srgbClr val="3D2E12"/>
                </a:solidFill>
                <a:latin typeface="Open Sans"/>
              </a:rPr>
              <a:t>      </a:t>
            </a:r>
            <a:r>
              <a:rPr lang="en-US" sz="3876">
                <a:solidFill>
                  <a:srgbClr val="3D2E12"/>
                </a:solidFill>
                <a:latin typeface="Open Sans"/>
              </a:rPr>
              <a:t>branch_id -&gt; phone_no</a:t>
            </a:r>
          </a:p>
          <a:p>
            <a:pPr>
              <a:lnSpc>
                <a:spcPts val="5427"/>
              </a:lnSpc>
            </a:pPr>
            <a:r>
              <a:rPr lang="en-US" sz="3876">
                <a:solidFill>
                  <a:srgbClr val="3D2E12"/>
                </a:solidFill>
                <a:latin typeface="Open Sans"/>
              </a:rPr>
              <a:t>      branch_id -&gt; ifsc_code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81094" y="206015"/>
            <a:ext cx="16082956" cy="935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1"/>
              </a:lnSpc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Constraints : </a:t>
            </a:r>
          </a:p>
          <a:p>
            <a:pPr marL="711144" indent="-355572" lvl="1">
              <a:lnSpc>
                <a:spcPts val="4611"/>
              </a:lnSpc>
              <a:buFont typeface="Arial"/>
              <a:buChar char="•"/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Primary Key : branch_id </a:t>
            </a:r>
          </a:p>
          <a:p>
            <a:pPr marL="711144" indent="-355572" lvl="1">
              <a:lnSpc>
                <a:spcPts val="4611"/>
              </a:lnSpc>
              <a:buFont typeface="Arial"/>
              <a:buChar char="•"/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Foreign Key : none </a:t>
            </a:r>
          </a:p>
          <a:p>
            <a:pPr marL="711144" indent="-355572" lvl="1">
              <a:lnSpc>
                <a:spcPts val="4611"/>
              </a:lnSpc>
              <a:buFont typeface="Arial"/>
              <a:buChar char="•"/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Referential : account_details </a:t>
            </a:r>
          </a:p>
          <a:p>
            <a:pPr marL="711144" indent="-355572" lvl="1">
              <a:lnSpc>
                <a:spcPts val="4611"/>
              </a:lnSpc>
              <a:buFont typeface="Arial"/>
              <a:buChar char="•"/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Domains : </a:t>
            </a:r>
          </a:p>
          <a:p>
            <a:pPr>
              <a:lnSpc>
                <a:spcPts val="4611"/>
              </a:lnSpc>
            </a:pPr>
          </a:p>
          <a:p>
            <a:pPr>
              <a:lnSpc>
                <a:spcPts val="4611"/>
              </a:lnSpc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   BRANCH_ID INTEGER NOT NULL,</a:t>
            </a:r>
          </a:p>
          <a:p>
            <a:pPr>
              <a:lnSpc>
                <a:spcPts val="4611"/>
              </a:lnSpc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BRANCH_NAME VARCHAR(255)    NOT NULL,</a:t>
            </a:r>
          </a:p>
          <a:p>
            <a:pPr>
              <a:lnSpc>
                <a:spcPts val="4611"/>
              </a:lnSpc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 ADDRESS VARCHAR(255) NOT NULL,</a:t>
            </a:r>
          </a:p>
          <a:p>
            <a:pPr>
              <a:lnSpc>
                <a:spcPts val="4611"/>
              </a:lnSpc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 PHONE_NO BIGINT NOT NULL, </a:t>
            </a:r>
          </a:p>
          <a:p>
            <a:pPr>
              <a:lnSpc>
                <a:spcPts val="4611"/>
              </a:lnSpc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IFSC_CODE VARCHAR(255) NOT NULL UNIQUE, </a:t>
            </a:r>
          </a:p>
          <a:p>
            <a:pPr>
              <a:lnSpc>
                <a:spcPts val="4611"/>
              </a:lnSpc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PRIMARY KEY (BRANCH_ID) </a:t>
            </a:r>
          </a:p>
          <a:p>
            <a:pPr>
              <a:lnSpc>
                <a:spcPts val="4611"/>
              </a:lnSpc>
            </a:pPr>
          </a:p>
          <a:p>
            <a:pPr marL="711144" indent="-355572" lvl="1">
              <a:lnSpc>
                <a:spcPts val="4611"/>
              </a:lnSpc>
              <a:buFont typeface="Arial"/>
              <a:buChar char="•"/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Candidate Key : branch_id</a:t>
            </a:r>
          </a:p>
          <a:p>
            <a:pPr marL="711144" indent="-355572" lvl="1">
              <a:lnSpc>
                <a:spcPts val="4611"/>
              </a:lnSpc>
              <a:buFont typeface="Arial"/>
              <a:buChar char="•"/>
            </a:pPr>
            <a:r>
              <a:rPr lang="en-US" sz="3293">
                <a:solidFill>
                  <a:srgbClr val="3D2E12"/>
                </a:solidFill>
                <a:latin typeface="Open Sans"/>
              </a:rPr>
              <a:t> Here, as we have branch_id as candidate key which defines all the attributes, so our relation is in BCNF Form.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611988" y="490495"/>
            <a:ext cx="16011225" cy="921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12"/>
              </a:lnSpc>
            </a:pPr>
            <a:r>
              <a:rPr lang="en-US" sz="4723">
                <a:solidFill>
                  <a:srgbClr val="3D2E12"/>
                </a:solidFill>
                <a:latin typeface="Open Sans"/>
              </a:rPr>
              <a:t>2. Table Name :</a:t>
            </a:r>
          </a:p>
          <a:p>
            <a:pPr>
              <a:lnSpc>
                <a:spcPts val="6612"/>
              </a:lnSpc>
            </a:pPr>
            <a:r>
              <a:rPr lang="en-US" sz="4723">
                <a:solidFill>
                  <a:srgbClr val="3D2E12"/>
                </a:solidFill>
                <a:latin typeface="Open Sans"/>
              </a:rPr>
              <a:t> Loan (loan_id, interest_rate, duration, loan_amount, due_amount, start_date, account_id, customer_id) </a:t>
            </a:r>
          </a:p>
          <a:p>
            <a:pPr>
              <a:lnSpc>
                <a:spcPts val="6612"/>
              </a:lnSpc>
            </a:pPr>
          </a:p>
          <a:p>
            <a:pPr marL="1019750" indent="-509875" lvl="1">
              <a:lnSpc>
                <a:spcPts val="6612"/>
              </a:lnSpc>
              <a:buFont typeface="Arial"/>
              <a:buChar char="•"/>
            </a:pPr>
            <a:r>
              <a:rPr lang="en-US" sz="4723">
                <a:solidFill>
                  <a:srgbClr val="3D2E12"/>
                </a:solidFill>
                <a:latin typeface="Open Sans"/>
              </a:rPr>
              <a:t>Primary Key : loan_id </a:t>
            </a:r>
          </a:p>
          <a:p>
            <a:pPr marL="1019750" indent="-509875" lvl="1">
              <a:lnSpc>
                <a:spcPts val="6612"/>
              </a:lnSpc>
              <a:buFont typeface="Arial"/>
              <a:buChar char="•"/>
            </a:pPr>
            <a:r>
              <a:rPr lang="en-US" sz="4723">
                <a:solidFill>
                  <a:srgbClr val="3D2E12"/>
                </a:solidFill>
                <a:latin typeface="Open Sans"/>
              </a:rPr>
              <a:t>Functional Dependencies :</a:t>
            </a:r>
          </a:p>
          <a:p>
            <a:pPr>
              <a:lnSpc>
                <a:spcPts val="6612"/>
              </a:lnSpc>
            </a:pPr>
            <a:r>
              <a:rPr lang="en-US" sz="4723">
                <a:solidFill>
                  <a:srgbClr val="3D2E12"/>
                </a:solidFill>
                <a:latin typeface="Open Sans"/>
              </a:rPr>
              <a:t>       loan_id -&gt; interest_rate </a:t>
            </a:r>
          </a:p>
          <a:p>
            <a:pPr>
              <a:lnSpc>
                <a:spcPts val="6612"/>
              </a:lnSpc>
            </a:pPr>
            <a:r>
              <a:rPr lang="en-US" sz="4723">
                <a:solidFill>
                  <a:srgbClr val="3D2E12"/>
                </a:solidFill>
                <a:latin typeface="Open Sans"/>
              </a:rPr>
              <a:t>       loan_id -&gt; duration</a:t>
            </a:r>
          </a:p>
          <a:p>
            <a:pPr>
              <a:lnSpc>
                <a:spcPts val="6612"/>
              </a:lnSpc>
            </a:pPr>
            <a:r>
              <a:rPr lang="en-US" sz="4723">
                <a:solidFill>
                  <a:srgbClr val="3D2E12"/>
                </a:solidFill>
                <a:latin typeface="Open Sans"/>
              </a:rPr>
              <a:t>       loan_id -&gt; loan_amount </a:t>
            </a:r>
          </a:p>
          <a:p>
            <a:pPr>
              <a:lnSpc>
                <a:spcPts val="6612"/>
              </a:lnSpc>
            </a:pPr>
            <a:r>
              <a:rPr lang="en-US" sz="4723">
                <a:solidFill>
                  <a:srgbClr val="3D2E12"/>
                </a:solidFill>
                <a:latin typeface="Open Sans"/>
              </a:rPr>
              <a:t>       loan_id -&gt; due_amount</a:t>
            </a:r>
          </a:p>
          <a:p>
            <a:pPr>
              <a:lnSpc>
                <a:spcPts val="6612"/>
              </a:lnSpc>
            </a:pPr>
            <a:r>
              <a:rPr lang="en-US" sz="4723">
                <a:solidFill>
                  <a:srgbClr val="3D2E12"/>
                </a:solidFill>
                <a:latin typeface="Open Sans"/>
              </a:rPr>
              <a:t>       loan_id -&gt; start_date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40063" y="349598"/>
            <a:ext cx="16535064" cy="890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6410" indent="-25820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 Constraints :</a:t>
            </a:r>
          </a:p>
          <a:p>
            <a:pPr marL="516410" indent="-25820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  Primary Key : loan_id  </a:t>
            </a:r>
          </a:p>
          <a:p>
            <a:pPr marL="516410" indent="-25820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  Foreign Key : account_id, customer_id </a:t>
            </a:r>
          </a:p>
          <a:p>
            <a:pPr marL="516410" indent="-25820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 Referential : none</a:t>
            </a:r>
          </a:p>
          <a:p>
            <a:pPr marL="516410" indent="-25820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 Domains : </a:t>
            </a:r>
          </a:p>
          <a:p>
            <a:pPr>
              <a:lnSpc>
                <a:spcPts val="3348"/>
              </a:lnSpc>
            </a:pPr>
          </a:p>
          <a:p>
            <a:pPr>
              <a:lnSpc>
                <a:spcPts val="3348"/>
              </a:lnSpc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LOAN_ID INTEGER PRIMARY KEY,</a:t>
            </a:r>
          </a:p>
          <a:p>
            <a:pPr>
              <a:lnSpc>
                <a:spcPts val="3348"/>
              </a:lnSpc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 ACCOUNT_ID INTEGER , </a:t>
            </a:r>
          </a:p>
          <a:p>
            <a:pPr>
              <a:lnSpc>
                <a:spcPts val="3348"/>
              </a:lnSpc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INTEREST_RATE FLOAT NOT NULL, </a:t>
            </a:r>
          </a:p>
          <a:p>
            <a:pPr>
              <a:lnSpc>
                <a:spcPts val="3348"/>
              </a:lnSpc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DURATION VARCHAR(255) NOT NULL,</a:t>
            </a:r>
          </a:p>
          <a:p>
            <a:pPr>
              <a:lnSpc>
                <a:spcPts val="3348"/>
              </a:lnSpc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 LOAN_AMOUNT DECIMAL NOT NULL,</a:t>
            </a:r>
          </a:p>
          <a:p>
            <a:pPr>
              <a:lnSpc>
                <a:spcPts val="3348"/>
              </a:lnSpc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 DUE_AMOUNT DECIMAL NOT NULL, </a:t>
            </a:r>
          </a:p>
          <a:p>
            <a:pPr>
              <a:lnSpc>
                <a:spcPts val="3348"/>
              </a:lnSpc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START_DATE DATE NOT NULL, </a:t>
            </a:r>
          </a:p>
          <a:p>
            <a:pPr>
              <a:lnSpc>
                <a:spcPts val="3348"/>
              </a:lnSpc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CUSTOMER_ID INTEGER ,</a:t>
            </a:r>
          </a:p>
          <a:p>
            <a:pPr>
              <a:lnSpc>
                <a:spcPts val="3348"/>
              </a:lnSpc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 FOREIGN KEY (CUSTOMER_ID) REFERENCES CUSTOMER(CUSTOMER_ID) ON DELETE SET DEFAULT ON UPDATE CASCADE,</a:t>
            </a:r>
          </a:p>
          <a:p>
            <a:pPr>
              <a:lnSpc>
                <a:spcPts val="3348"/>
              </a:lnSpc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 FOREIGN KEY (ACCOUNT_ID) REFERENCES ACCOUNT_DETAILS(ACCOUNT_ID) ON DELETE SET DEFAULT ON UPDATE CASCADE </a:t>
            </a:r>
          </a:p>
          <a:p>
            <a:pPr>
              <a:lnSpc>
                <a:spcPts val="3348"/>
              </a:lnSpc>
            </a:pPr>
          </a:p>
          <a:p>
            <a:pPr marL="516410" indent="-25820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Candidate Key : loan_id </a:t>
            </a:r>
          </a:p>
          <a:p>
            <a:pPr marL="516410" indent="-258205" lvl="1">
              <a:lnSpc>
                <a:spcPts val="3348"/>
              </a:lnSpc>
              <a:buFont typeface="Arial"/>
              <a:buChar char="•"/>
            </a:pPr>
            <a:r>
              <a:rPr lang="en-US" sz="2391">
                <a:solidFill>
                  <a:srgbClr val="3D2E12"/>
                </a:solidFill>
                <a:latin typeface="Open Sans"/>
              </a:rPr>
              <a:t>Here, as we have loan_id as candidate key which defines all the attributes, so our relation is in BCNF Form.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8A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1250" r="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24236" y="539465"/>
            <a:ext cx="16839529" cy="802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8"/>
              </a:lnSpc>
            </a:pPr>
            <a:r>
              <a:rPr lang="en-US" sz="3484">
                <a:solidFill>
                  <a:srgbClr val="3D2E12"/>
                </a:solidFill>
                <a:latin typeface="Open Sans"/>
              </a:rPr>
              <a:t>3. Table Name : Customers (customer_id, account_no, customer_firstname, coustomer_middlename, customer_lastname, emai ,phone_no)</a:t>
            </a:r>
          </a:p>
          <a:p>
            <a:pPr>
              <a:lnSpc>
                <a:spcPts val="4878"/>
              </a:lnSpc>
            </a:pPr>
          </a:p>
          <a:p>
            <a:pPr marL="752365" indent="-376183" lvl="1">
              <a:lnSpc>
                <a:spcPts val="4878"/>
              </a:lnSpc>
              <a:buFont typeface="Arial"/>
              <a:buChar char="•"/>
            </a:pPr>
            <a:r>
              <a:rPr lang="en-US" sz="3484">
                <a:solidFill>
                  <a:srgbClr val="3D2E12"/>
                </a:solidFill>
                <a:latin typeface="Open Sans"/>
              </a:rPr>
              <a:t> Primary Key : customer_id</a:t>
            </a:r>
          </a:p>
          <a:p>
            <a:pPr>
              <a:lnSpc>
                <a:spcPts val="4878"/>
              </a:lnSpc>
            </a:pPr>
          </a:p>
          <a:p>
            <a:pPr marL="752365" indent="-376183" lvl="1">
              <a:lnSpc>
                <a:spcPts val="4878"/>
              </a:lnSpc>
              <a:buFont typeface="Arial"/>
              <a:buChar char="•"/>
            </a:pPr>
            <a:r>
              <a:rPr lang="en-US" sz="3484">
                <a:solidFill>
                  <a:srgbClr val="3D2E12"/>
                </a:solidFill>
                <a:latin typeface="Open Sans"/>
              </a:rPr>
              <a:t> Functional Dependencies : </a:t>
            </a:r>
          </a:p>
          <a:p>
            <a:pPr>
              <a:lnSpc>
                <a:spcPts val="4878"/>
              </a:lnSpc>
            </a:pPr>
          </a:p>
          <a:p>
            <a:pPr>
              <a:lnSpc>
                <a:spcPts val="4878"/>
              </a:lnSpc>
            </a:pPr>
            <a:r>
              <a:rPr lang="en-US" sz="3484">
                <a:solidFill>
                  <a:srgbClr val="3D2E12"/>
                </a:solidFill>
                <a:latin typeface="Open Sans"/>
              </a:rPr>
              <a:t>customer_id -&gt; account_no </a:t>
            </a:r>
          </a:p>
          <a:p>
            <a:pPr>
              <a:lnSpc>
                <a:spcPts val="4878"/>
              </a:lnSpc>
            </a:pPr>
            <a:r>
              <a:rPr lang="en-US" sz="3484">
                <a:solidFill>
                  <a:srgbClr val="3D2E12"/>
                </a:solidFill>
                <a:latin typeface="Open Sans"/>
              </a:rPr>
              <a:t>customer_id -&gt; customer_firstname</a:t>
            </a:r>
          </a:p>
          <a:p>
            <a:pPr>
              <a:lnSpc>
                <a:spcPts val="4878"/>
              </a:lnSpc>
            </a:pPr>
            <a:r>
              <a:rPr lang="en-US" sz="3484">
                <a:solidFill>
                  <a:srgbClr val="3D2E12"/>
                </a:solidFill>
                <a:latin typeface="Open Sans"/>
              </a:rPr>
              <a:t>customer_id -&gt; customer_middlename </a:t>
            </a:r>
          </a:p>
          <a:p>
            <a:pPr>
              <a:lnSpc>
                <a:spcPts val="4878"/>
              </a:lnSpc>
            </a:pPr>
            <a:r>
              <a:rPr lang="en-US" sz="3484">
                <a:solidFill>
                  <a:srgbClr val="3D2E12"/>
                </a:solidFill>
                <a:latin typeface="Open Sans"/>
              </a:rPr>
              <a:t>customer_id -&gt; customer_lastname </a:t>
            </a:r>
          </a:p>
          <a:p>
            <a:pPr>
              <a:lnSpc>
                <a:spcPts val="4878"/>
              </a:lnSpc>
            </a:pPr>
            <a:r>
              <a:rPr lang="en-US" sz="3484">
                <a:solidFill>
                  <a:srgbClr val="3D2E12"/>
                </a:solidFill>
                <a:latin typeface="Open Sans"/>
              </a:rPr>
              <a:t>customer_id -&gt; email</a:t>
            </a:r>
          </a:p>
          <a:p>
            <a:pPr>
              <a:lnSpc>
                <a:spcPts val="4878"/>
              </a:lnSpc>
            </a:pPr>
            <a:r>
              <a:rPr lang="en-US" sz="3484">
                <a:solidFill>
                  <a:srgbClr val="3D2E12"/>
                </a:solidFill>
                <a:latin typeface="Open Sans"/>
              </a:rPr>
              <a:t>customer_id -&gt; phone_no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DAEzKBnLqgo</dc:identifier>
  <dcterms:modified xsi:type="dcterms:W3CDTF">2011-08-01T06:04:30Z</dcterms:modified>
  <cp:revision>1</cp:revision>
  <dc:title>Copy of Banking Management System</dc:title>
</cp:coreProperties>
</file>